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03" r:id="rId2"/>
    <p:sldId id="281" r:id="rId3"/>
    <p:sldId id="283" r:id="rId4"/>
    <p:sldId id="257" r:id="rId5"/>
    <p:sldId id="259" r:id="rId6"/>
    <p:sldId id="258" r:id="rId7"/>
    <p:sldId id="289" r:id="rId8"/>
    <p:sldId id="290" r:id="rId9"/>
    <p:sldId id="282" r:id="rId10"/>
    <p:sldId id="294" r:id="rId11"/>
    <p:sldId id="284" r:id="rId12"/>
    <p:sldId id="288" r:id="rId13"/>
    <p:sldId id="286" r:id="rId14"/>
    <p:sldId id="291" r:id="rId15"/>
    <p:sldId id="287" r:id="rId16"/>
    <p:sldId id="296" r:id="rId17"/>
    <p:sldId id="297" r:id="rId18"/>
    <p:sldId id="300" r:id="rId19"/>
    <p:sldId id="298" r:id="rId20"/>
    <p:sldId id="292" r:id="rId21"/>
    <p:sldId id="304" r:id="rId22"/>
    <p:sldId id="270" r:id="rId23"/>
    <p:sldId id="271" r:id="rId24"/>
    <p:sldId id="272" r:id="rId25"/>
    <p:sldId id="301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93" r:id="rId35"/>
    <p:sldId id="302" r:id="rId36"/>
    <p:sldId id="25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802.15.4 Revision Status" id="{B7758EB2-FFE8-DA43-BB8F-FC0DB58F7347}">
          <p14:sldIdLst>
            <p14:sldId id="303"/>
            <p14:sldId id="281"/>
            <p14:sldId id="283"/>
            <p14:sldId id="257"/>
            <p14:sldId id="259"/>
            <p14:sldId id="258"/>
            <p14:sldId id="289"/>
            <p14:sldId id="290"/>
            <p14:sldId id="282"/>
            <p14:sldId id="294"/>
            <p14:sldId id="284"/>
            <p14:sldId id="288"/>
            <p14:sldId id="286"/>
            <p14:sldId id="291"/>
            <p14:sldId id="287"/>
            <p14:sldId id="296"/>
            <p14:sldId id="297"/>
            <p14:sldId id="300"/>
            <p14:sldId id="298"/>
            <p14:sldId id="292"/>
            <p14:sldId id="304"/>
          </p14:sldIdLst>
        </p14:section>
        <p14:section name="Background" id="{23359740-5274-1F4C-9E2C-8DFAC6E80CFD}">
          <p14:sldIdLst>
            <p14:sldId id="270"/>
            <p14:sldId id="271"/>
            <p14:sldId id="272"/>
            <p14:sldId id="301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93"/>
            <p14:sldId id="302"/>
            <p14:sldId id="25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 Kinney" initials="P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4" autoAdjust="0"/>
    <p:restoredTop sz="99071" autoAdjust="0"/>
  </p:normalViewPr>
  <p:slideViewPr>
    <p:cSldViewPr snapToGrid="0" snapToObjects="1">
      <p:cViewPr>
        <p:scale>
          <a:sx n="94" d="100"/>
          <a:sy n="94" d="100"/>
        </p:scale>
        <p:origin x="-2848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commentAuthors" Target="commentAuthors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059EA-B596-4F48-8EFA-07C33F2F953F}" type="datetimeFigureOut">
              <a:rPr lang="en-US" smtClean="0"/>
              <a:t>/5/1214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1DAC8-D780-FC44-A799-6F980E490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40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C13FF-9397-8C42-93A6-FE798669CD6F}" type="datetimeFigureOut">
              <a:rPr lang="en-US" smtClean="0"/>
              <a:t>/5/1214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498E9-1301-0846-9CB4-748703685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55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Ctr="1"/>
          <a:lstStyle/>
          <a:p>
            <a:pPr algn="ctr"/>
            <a:fld id="{E34AE3E8-339C-470F-8753-C621DE39F540}" type="slidenum">
              <a:rPr lang="en-US" sz="1400">
                <a:solidFill>
                  <a:srgbClr val="FFFFFF"/>
                </a:solidFill>
                <a:latin typeface="Arial" pitchFamily="34" charset="0"/>
                <a:cs typeface="DejaVu Sans" pitchFamily="34" charset="0"/>
              </a:rPr>
              <a:pPr algn="ctr"/>
              <a:t>22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0963" name="CustomShap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/>
            <a:fld id="{AD17F1D9-5DF1-4952-A7C3-BA0DA421A8B2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/>
              <a:t>22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0964" name="CustomShap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0965" name="PlaceHolder 4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Ctr="1"/>
          <a:lstStyle/>
          <a:p>
            <a:pPr algn="ctr"/>
            <a:fld id="{A775802F-D3FB-405E-98E4-A65F66B29444}" type="slidenum">
              <a:rPr lang="en-US" sz="1400">
                <a:solidFill>
                  <a:srgbClr val="FFFFFF"/>
                </a:solidFill>
                <a:latin typeface="Arial" pitchFamily="34" charset="0"/>
                <a:cs typeface="DejaVu Sans" pitchFamily="34" charset="0"/>
              </a:rPr>
              <a:pPr algn="ctr"/>
              <a:t>32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0179" name="CustomShap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/>
            <a:fld id="{DE9DC5AD-7427-4F08-91FD-1DB2216BEACF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/>
              <a:t>32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0180" name="CustomShap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0181" name="PlaceHolder 4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Ctr="1"/>
          <a:lstStyle/>
          <a:p>
            <a:pPr algn="ctr"/>
            <a:fld id="{F976AB37-88F2-44CB-A73D-0CA1AB08BDC2}" type="slidenum">
              <a:rPr lang="en-US" sz="1400">
                <a:solidFill>
                  <a:srgbClr val="FFFFFF"/>
                </a:solidFill>
                <a:latin typeface="Arial" pitchFamily="34" charset="0"/>
                <a:cs typeface="DejaVu Sans" pitchFamily="34" charset="0"/>
              </a:rPr>
              <a:pPr algn="ctr"/>
              <a:t>33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1203" name="CustomShap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/>
            <a:fld id="{B17AAB08-3824-404A-9374-F477BF0FC897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/>
              <a:t>33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1204" name="CustomShap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1205" name="PlaceHolder 4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Ctr="1"/>
          <a:lstStyle/>
          <a:p>
            <a:pPr algn="ctr"/>
            <a:fld id="{F976AB37-88F2-44CB-A73D-0CA1AB08BDC2}" type="slidenum">
              <a:rPr lang="en-US" sz="1400">
                <a:solidFill>
                  <a:srgbClr val="FFFFFF"/>
                </a:solidFill>
                <a:latin typeface="Arial" pitchFamily="34" charset="0"/>
                <a:cs typeface="DejaVu Sans" pitchFamily="34" charset="0"/>
              </a:rPr>
              <a:pPr algn="ctr"/>
              <a:t>34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1203" name="CustomShap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/>
            <a:fld id="{B17AAB08-3824-404A-9374-F477BF0FC897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/>
              <a:t>34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1204" name="CustomShap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1205" name="PlaceHolder 4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Ctr="1"/>
          <a:lstStyle/>
          <a:p>
            <a:pPr algn="ctr"/>
            <a:fld id="{F976AB37-88F2-44CB-A73D-0CA1AB08BDC2}" type="slidenum">
              <a:rPr lang="en-US" sz="1400">
                <a:solidFill>
                  <a:srgbClr val="FFFFFF"/>
                </a:solidFill>
                <a:latin typeface="Arial" pitchFamily="34" charset="0"/>
                <a:cs typeface="DejaVu Sans" pitchFamily="34" charset="0"/>
              </a:rPr>
              <a:pPr algn="ctr"/>
              <a:t>35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1203" name="CustomShap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/>
            <a:fld id="{B17AAB08-3824-404A-9374-F477BF0FC897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/>
              <a:t>35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1204" name="CustomShap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51205" name="PlaceHolder 4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Ctr="1"/>
          <a:lstStyle/>
          <a:p>
            <a:pPr algn="ctr"/>
            <a:fld id="{EF60C1F2-445E-4424-9DDC-37A5F0B13D4B}" type="slidenum">
              <a:rPr lang="en-US" sz="1400">
                <a:solidFill>
                  <a:srgbClr val="FFFFFF"/>
                </a:solidFill>
                <a:latin typeface="Arial" pitchFamily="34" charset="0"/>
                <a:cs typeface="DejaVu Sans" pitchFamily="34" charset="0"/>
              </a:rPr>
              <a:pPr algn="ctr"/>
              <a:t>23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1987" name="CustomShap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/>
            <a:fld id="{17CCC818-39C2-4991-AE8C-4433D68E956A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/>
              <a:t>23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1988" name="CustomShap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1989" name="PlaceHolder 4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Ctr="1"/>
          <a:lstStyle/>
          <a:p>
            <a:pPr algn="ctr"/>
            <a:fld id="{C23AF928-AB2D-43DF-B704-E3631A396295}" type="slidenum">
              <a:rPr lang="en-US" sz="1400">
                <a:solidFill>
                  <a:srgbClr val="FFFFFF"/>
                </a:solidFill>
                <a:latin typeface="Arial" pitchFamily="34" charset="0"/>
                <a:cs typeface="DejaVu Sans" pitchFamily="34" charset="0"/>
              </a:rPr>
              <a:pPr algn="ctr"/>
              <a:t>24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3011" name="CustomShap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/>
            <a:fld id="{99E2271E-FE3B-4DB0-A1A0-E18278618301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/>
              <a:t>24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3012" name="CustomShap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3013" name="PlaceHolder 4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fld id="{C20FE590-CD0B-415D-82FF-8E8CA3A2E257}" type="slidenum">
              <a:rPr lang="en-US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/>
              <a:t>26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C43B9D-1968-49FF-999E-8AECB909E910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US" sz="120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4037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 anchor="ctr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Ctr="1"/>
          <a:lstStyle/>
          <a:p>
            <a:pPr algn="ctr"/>
            <a:fld id="{E97661F0-1C25-413C-A7FC-68FC822B0EB0}" type="slidenum">
              <a:rPr lang="en-US" sz="1400">
                <a:solidFill>
                  <a:srgbClr val="FFFFFF"/>
                </a:solidFill>
                <a:latin typeface="Arial" pitchFamily="34" charset="0"/>
                <a:cs typeface="DejaVu Sans" pitchFamily="34" charset="0"/>
              </a:rPr>
              <a:pPr algn="ctr"/>
              <a:t>27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5059" name="CustomShap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/>
            <a:fld id="{87ABA121-121E-4540-9F06-8BB57BAA8B17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/>
              <a:t>27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5060" name="CustomShap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5061" name="PlaceHolder 4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fld id="{330BB862-440E-4D1C-9187-92CD43D6165A}" type="slidenum">
              <a:rPr lang="en-US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/>
              <a:t>28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A3D4517-2510-4315-9109-24F6BFAA44B2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sz="120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6085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 anchor="ctr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fld id="{3CF3DDBC-721F-489F-B68D-EA165ACB9B48}" type="slidenum">
              <a:rPr lang="en-US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/>
              <a:t>29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D54F04F-8373-4A70-9438-8E5BF08A1CA3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US" sz="120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7109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 anchor="ctr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Ctr="1"/>
          <a:lstStyle/>
          <a:p>
            <a:pPr algn="ctr"/>
            <a:fld id="{B20F3311-F0FD-414C-8105-8F8E24FD6E60}" type="slidenum">
              <a:rPr lang="en-US" sz="1400">
                <a:solidFill>
                  <a:srgbClr val="FFFFFF"/>
                </a:solidFill>
                <a:latin typeface="Arial" pitchFamily="34" charset="0"/>
                <a:cs typeface="DejaVu Sans" pitchFamily="34" charset="0"/>
              </a:rPr>
              <a:pPr algn="ctr"/>
              <a:t>30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8131" name="CustomShape 2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/>
            <a:fld id="{A70A3D46-9891-401B-AE1B-D658C2D13E9F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/>
              <a:t>30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8132" name="CustomShape 3"/>
          <p:cNvSpPr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8133" name="PlaceHolder 4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ChangeArrowheads="1"/>
          </p:cNvSpPr>
          <p:nvPr/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fld id="{8424F3EB-12FF-46E8-A1CA-33AD8D35347A}" type="slidenum">
              <a:rPr lang="en-US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/>
              <a:t>31</a:t>
            </a:fld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770A727-A45A-4A9F-BB4A-B0C3569E2D0F}" type="slidenum">
              <a:rPr lang="en-US" sz="1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sz="120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49157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4208463"/>
          </a:xfrm>
          <a:noFill/>
        </p:spPr>
        <p:txBody>
          <a:bodyPr numCol="1" anchor="ctr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</a:t>
            </a:r>
            <a:r>
              <a:rPr lang="en-US" i="1" dirty="0" smtClean="0">
                <a:latin typeface="Noteworthy"/>
              </a:rPr>
              <a:t>, 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7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4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(#)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4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8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4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6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5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0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1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(#)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9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grouper.ieee.org/groups/802/15/pub/Subscribe.html" TargetMode="External"/><Relationship Id="rId3" Type="http://schemas.openxmlformats.org/officeDocument/2006/relationships/hyperlink" Target="mailto:stds-802-15-ig6t@listserv.ieee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</a:t>
            </a:r>
            <a:r>
              <a:rPr lang="en-US" i="1" dirty="0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73300" y="1165202"/>
            <a:ext cx="4622800" cy="4546599"/>
            <a:chOff x="876301" y="0"/>
            <a:chExt cx="6096002" cy="5662072"/>
          </a:xfrm>
          <a:effectLst>
            <a:glow>
              <a:schemeClr val="accent6">
                <a:satMod val="175000"/>
                <a:alpha val="40000"/>
              </a:schemeClr>
            </a:glow>
          </a:effectLst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6301" y="0"/>
              <a:ext cx="6096002" cy="5662072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 rot="6842806">
              <a:off x="1699527" y="521334"/>
              <a:ext cx="4225007" cy="46901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4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   IETF 6TiSCH  6top        </a:t>
              </a:r>
              <a:r>
                <a:rPr lang="en-US" sz="4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>
                      <a:lumMod val="7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IEEE 802.15.4 TSCH</a:t>
              </a:r>
              <a:endParaRPr lang="en-US" sz="4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7921" y="354568"/>
            <a:ext cx="82940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IEEE 802.15.4 Revision Status Report for IETF 91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9074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" y="0"/>
            <a:ext cx="8877300" cy="1570038"/>
          </a:xfrm>
        </p:spPr>
        <p:txBody>
          <a:bodyPr>
            <a:normAutofit/>
          </a:bodyPr>
          <a:lstStyle/>
          <a:p>
            <a:r>
              <a:rPr lang="en-US" b="1" noProof="0" dirty="0" smtClean="0"/>
              <a:t>Changes within TSCH </a:t>
            </a:r>
            <a:br>
              <a:rPr lang="en-US" b="1" noProof="0" dirty="0" smtClean="0"/>
            </a:b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955960"/>
            <a:ext cx="8667750" cy="5546440"/>
          </a:xfrm>
        </p:spPr>
        <p:txBody>
          <a:bodyPr>
            <a:normAutofit/>
          </a:bodyPr>
          <a:lstStyle/>
          <a:p>
            <a:r>
              <a:rPr lang="en-US" b="1" dirty="0" smtClean="0"/>
              <a:t>Terminology</a:t>
            </a:r>
          </a:p>
          <a:p>
            <a:pPr lvl="1"/>
            <a:r>
              <a:rPr lang="en-US" dirty="0" smtClean="0"/>
              <a:t>Change to harmonize terms in TSCH with rest of standard, e.g. definition of </a:t>
            </a:r>
            <a:r>
              <a:rPr lang="en-US" i="1" dirty="0" smtClean="0"/>
              <a:t>macTsTxOffset</a:t>
            </a:r>
            <a:r>
              <a:rPr lang="en-US" dirty="0" smtClean="0"/>
              <a:t> should refer to the PPDU rather than the frame which is the MAC portion of the PPDU.</a:t>
            </a:r>
          </a:p>
          <a:p>
            <a:r>
              <a:rPr lang="en-US" b="1" dirty="0" smtClean="0"/>
              <a:t>Default Values (</a:t>
            </a:r>
            <a:r>
              <a:rPr lang="en-US" b="1" dirty="0"/>
              <a:t>ID=0, Table 137</a:t>
            </a:r>
            <a:r>
              <a:rPr lang="en-US" b="1" dirty="0" smtClean="0"/>
              <a:t>)</a:t>
            </a:r>
          </a:p>
          <a:p>
            <a:pPr lvl="1"/>
            <a:r>
              <a:rPr lang="en-US" i="1" noProof="0" dirty="0" err="1" smtClean="0"/>
              <a:t>macTsRxOffset</a:t>
            </a:r>
            <a:r>
              <a:rPr lang="en-US" i="1" noProof="0" dirty="0" smtClean="0"/>
              <a:t> –</a:t>
            </a:r>
            <a:r>
              <a:rPr lang="en-US" noProof="0" dirty="0" smtClean="0"/>
              <a:t>changed from 1120 µs to 1116 µs to align center of </a:t>
            </a:r>
            <a:r>
              <a:rPr lang="en-US" i="1" noProof="0" dirty="0" err="1" smtClean="0"/>
              <a:t>macTsRxWait</a:t>
            </a:r>
            <a:r>
              <a:rPr lang="en-US" i="1" noProof="0" dirty="0" smtClean="0"/>
              <a:t> </a:t>
            </a:r>
            <a:r>
              <a:rPr lang="en-US" noProof="0" dirty="0" smtClean="0"/>
              <a:t>with </a:t>
            </a:r>
            <a:r>
              <a:rPr lang="en-US" i="1" noProof="0" dirty="0" smtClean="0"/>
              <a:t>macTsTxOffset</a:t>
            </a:r>
          </a:p>
          <a:p>
            <a:pPr lvl="1"/>
            <a:r>
              <a:rPr lang="en-US" noProof="0" dirty="0" smtClean="0">
                <a:ea typeface="ＭＳ Ｐゴシック" charset="0"/>
                <a:cs typeface="ＭＳ Ｐゴシック" charset="0"/>
              </a:rPr>
              <a:t>Added 915 MHz SUN defaults (also ID=0)</a:t>
            </a:r>
          </a:p>
          <a:p>
            <a:pPr lvl="2"/>
            <a:r>
              <a:rPr lang="en-US" noProof="0" dirty="0" smtClean="0">
                <a:ea typeface="ＭＳ Ｐゴシック" charset="0"/>
                <a:cs typeface="ＭＳ Ｐゴシック" charset="0"/>
              </a:rPr>
              <a:t>Numbers based upon 100 kb/s, 1522 byte payload, 1 ms </a:t>
            </a:r>
            <a:r>
              <a:rPr lang="en-US" noProof="0" dirty="0" smtClean="0"/>
              <a:t>Transmit </a:t>
            </a:r>
            <a:r>
              <a:rPr lang="en-US" noProof="0" dirty="0"/>
              <a:t>to Receive turnaround</a:t>
            </a:r>
            <a:r>
              <a:rPr lang="en-US" i="1" noProof="0" dirty="0" smtClean="0">
                <a:ea typeface="ＭＳ Ｐゴシック" charset="0"/>
                <a:cs typeface="ＭＳ Ｐゴシック" charset="0"/>
              </a:rPr>
              <a:t> </a:t>
            </a:r>
            <a:endParaRPr lang="en-US" noProof="0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69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noProof="0" smtClean="0"/>
              <a:t>CSMA-CA Flow Charts and Scope</a:t>
            </a:r>
            <a:br>
              <a:rPr lang="en-US" b="1" noProof="0" smtClean="0"/>
            </a:b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996949"/>
            <a:ext cx="8686801" cy="5518151"/>
          </a:xfrm>
        </p:spPr>
        <p:txBody>
          <a:bodyPr>
            <a:normAutofit/>
          </a:bodyPr>
          <a:lstStyle/>
          <a:p>
            <a:r>
              <a:rPr lang="en-US" noProof="0" dirty="0" smtClean="0"/>
              <a:t>CSMA-CA flow chart has been merged with TSCH CSMA-CA flow chart</a:t>
            </a:r>
          </a:p>
          <a:p>
            <a:r>
              <a:rPr lang="en-US" noProof="0" dirty="0" smtClean="0">
                <a:ea typeface="ＭＳ Ｐゴシック" charset="0"/>
                <a:cs typeface="ＭＳ Ｐゴシック" charset="0"/>
              </a:rPr>
              <a:t>New flow chart being drawn to show initiation of transmission for all modes, beginning at:</a:t>
            </a:r>
          </a:p>
          <a:p>
            <a:pPr lvl="1"/>
            <a:r>
              <a:rPr lang="en-US" noProof="0" dirty="0" smtClean="0">
                <a:ea typeface="ＭＳ Ｐゴシック" charset="0"/>
                <a:cs typeface="ＭＳ Ｐゴシック" charset="0"/>
              </a:rPr>
              <a:t>MCPS-</a:t>
            </a:r>
            <a:r>
              <a:rPr lang="en-US" noProof="0" dirty="0" err="1" smtClean="0">
                <a:ea typeface="ＭＳ Ｐゴシック" charset="0"/>
                <a:cs typeface="ＭＳ Ｐゴシック" charset="0"/>
              </a:rPr>
              <a:t>DATA.request</a:t>
            </a:r>
            <a:r>
              <a:rPr lang="en-US" noProof="0" dirty="0" smtClean="0">
                <a:ea typeface="ＭＳ Ｐゴシック" charset="0"/>
                <a:cs typeface="ＭＳ Ｐゴシック" charset="0"/>
              </a:rPr>
              <a:t> </a:t>
            </a:r>
          </a:p>
          <a:p>
            <a:pPr lvl="1"/>
            <a:r>
              <a:rPr lang="en-US" noProof="0" dirty="0" smtClean="0">
                <a:ea typeface="ＭＳ Ｐゴシック" charset="0"/>
                <a:cs typeface="ＭＳ Ｐゴシック" charset="0"/>
              </a:rPr>
              <a:t>MLME-</a:t>
            </a:r>
            <a:r>
              <a:rPr lang="en-US" noProof="0" dirty="0" err="1" smtClean="0">
                <a:ea typeface="ＭＳ Ｐゴシック" charset="0"/>
                <a:cs typeface="ＭＳ Ｐゴシック" charset="0"/>
              </a:rPr>
              <a:t>BEACON.request</a:t>
            </a:r>
            <a:endParaRPr lang="en-US" noProof="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noProof="0" dirty="0" smtClean="0">
                <a:ea typeface="ＭＳ Ｐゴシック" charset="0"/>
                <a:cs typeface="ＭＳ Ｐゴシック" charset="0"/>
              </a:rPr>
              <a:t>MLME-</a:t>
            </a:r>
            <a:r>
              <a:rPr lang="en-US" noProof="0" dirty="0" err="1" smtClean="0">
                <a:ea typeface="ＭＳ Ｐゴシック" charset="0"/>
                <a:cs typeface="ＭＳ Ｐゴシック" charset="0"/>
              </a:rPr>
              <a:t>POLL.request</a:t>
            </a:r>
            <a:endParaRPr lang="en-US" noProof="0" dirty="0">
              <a:ea typeface="ＭＳ Ｐゴシック" charset="0"/>
              <a:cs typeface="ＭＳ Ｐゴシック" charset="0"/>
            </a:endParaRPr>
          </a:p>
          <a:p>
            <a:pPr indent="0"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a</a:t>
            </a:r>
            <a:r>
              <a:rPr lang="en-US" noProof="0" dirty="0" err="1" smtClean="0">
                <a:ea typeface="ＭＳ Ｐゴシック" charset="0"/>
                <a:cs typeface="ＭＳ Ｐゴシック" charset="0"/>
              </a:rPr>
              <a:t>nd</a:t>
            </a:r>
            <a:r>
              <a:rPr lang="en-US" noProof="0" dirty="0" smtClean="0">
                <a:ea typeface="ＭＳ Ｐゴシック" charset="0"/>
                <a:cs typeface="ＭＳ Ｐゴシック" charset="0"/>
              </a:rPr>
              <a:t> concluding at the CSMA-CA flow chart or regulatory procedure or PHY transmission</a:t>
            </a:r>
          </a:p>
          <a:p>
            <a:r>
              <a:rPr lang="en-US" noProof="0" dirty="0" smtClean="0">
                <a:ea typeface="ＭＳ Ｐゴシック" charset="0"/>
                <a:cs typeface="ＭＳ Ｐゴシック" charset="0"/>
              </a:rPr>
              <a:t>Includes test for valid frame size</a:t>
            </a:r>
          </a:p>
          <a:p>
            <a:pPr lvl="1"/>
            <a:endParaRPr lang="en-US" noProof="0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02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29" y="46038"/>
            <a:ext cx="8893176" cy="1143000"/>
          </a:xfrm>
        </p:spPr>
        <p:txBody>
          <a:bodyPr>
            <a:normAutofit fontScale="90000"/>
          </a:bodyPr>
          <a:lstStyle/>
          <a:p>
            <a:r>
              <a:rPr lang="en-US" b="1" noProof="0" smtClean="0"/>
              <a:t>CSMA-CA Flow Charts and Scope (cont’d)</a:t>
            </a:r>
            <a:br>
              <a:rPr lang="en-US" b="1" noProof="0" smtClean="0"/>
            </a:b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29" y="771616"/>
            <a:ext cx="8893176" cy="5883184"/>
          </a:xfrm>
        </p:spPr>
        <p:txBody>
          <a:bodyPr>
            <a:noAutofit/>
          </a:bodyPr>
          <a:lstStyle/>
          <a:p>
            <a:r>
              <a:rPr lang="en-US" sz="2400" noProof="0" dirty="0" smtClean="0">
                <a:ea typeface="ＭＳ Ｐゴシック" charset="0"/>
                <a:cs typeface="ＭＳ Ｐゴシック" charset="0"/>
              </a:rPr>
              <a:t>CSMA-CA and CCA are now focused only upon peaceful coexistence with other 802.15.4 devices and networks.</a:t>
            </a:r>
          </a:p>
          <a:p>
            <a:r>
              <a:rPr lang="en-US" sz="2400" noProof="0" dirty="0" smtClean="0">
                <a:ea typeface="ＭＳ Ｐゴシック" charset="0"/>
                <a:cs typeface="ＭＳ Ｐゴシック" charset="0"/>
              </a:rPr>
              <a:t>Regulatory compliance such as listen-before-talk along with coexistence with non-802.15.4 protocols is out of scope.  But can be done with 802.15.4 elements such as CCA modes 1 – 6</a:t>
            </a:r>
          </a:p>
          <a:p>
            <a:pPr lvl="1"/>
            <a:r>
              <a:rPr lang="en-US" sz="2000" noProof="0" dirty="0" smtClean="0">
                <a:ea typeface="ＭＳ Ｐゴシック" charset="0"/>
                <a:cs typeface="ＭＳ Ｐゴシック" charset="0"/>
              </a:rPr>
              <a:t>New ETSI requirements stretched CCA operation too far, moving regulatory behavior out of standard allows us to maintain original function of CCA</a:t>
            </a:r>
          </a:p>
          <a:p>
            <a:r>
              <a:rPr lang="en-US" sz="2400" noProof="0" dirty="0" smtClean="0">
                <a:ea typeface="ＭＳ Ｐゴシック" charset="0"/>
                <a:cs typeface="ＭＳ Ｐゴシック" charset="0"/>
              </a:rPr>
              <a:t>Text added to end of 10.2.7 CCA modes </a:t>
            </a:r>
          </a:p>
          <a:p>
            <a:pPr marL="282575" indent="0">
              <a:buNone/>
            </a:pPr>
            <a:r>
              <a:rPr lang="en-US" sz="1800" noProof="0" dirty="0" smtClean="0"/>
              <a:t>NOTE</a:t>
            </a:r>
            <a:r>
              <a:rPr lang="en-US" sz="1800" noProof="0" dirty="0"/>
              <a:t>—These modes are used to provide cooperative utilization of the medium in an IEEE 802.15.4 network. They </a:t>
            </a:r>
            <a:r>
              <a:rPr lang="en-US" sz="1800" noProof="0" dirty="0" smtClean="0"/>
              <a:t>are not </a:t>
            </a:r>
            <a:r>
              <a:rPr lang="en-US" sz="1800" noProof="0" dirty="0"/>
              <a:t>designed to provide regulatory compliance, and in some cases only a subset of these modes may meet </a:t>
            </a:r>
            <a:r>
              <a:rPr lang="en-US" sz="1800" noProof="0" dirty="0" smtClean="0"/>
              <a:t>regulatory requirements.</a:t>
            </a:r>
          </a:p>
          <a:p>
            <a:pPr marL="284163" lvl="1" indent="0">
              <a:buNone/>
            </a:pPr>
            <a:r>
              <a:rPr lang="en-US" sz="1800" noProof="0" dirty="0" smtClean="0"/>
              <a:t>As </a:t>
            </a:r>
            <a:r>
              <a:rPr lang="en-US" sz="1800" noProof="0" dirty="0"/>
              <a:t>an example, EN 300 328 v 1.8.1 and above require energy detect for a minimum of 20 μs. In this case an </a:t>
            </a:r>
            <a:r>
              <a:rPr lang="en-US" sz="1800" noProof="0" dirty="0" smtClean="0"/>
              <a:t>implementer could </a:t>
            </a:r>
            <a:r>
              <a:rPr lang="en-US" sz="1800" noProof="0" dirty="0"/>
              <a:t>choose to use CCA mode 2 within the CSMA-CA algorithm, followed by a 20 μs ED in accordance to the </a:t>
            </a:r>
            <a:r>
              <a:rPr lang="en-US" sz="1800" noProof="0" dirty="0" smtClean="0"/>
              <a:t>requirements of </a:t>
            </a:r>
            <a:r>
              <a:rPr lang="en-US" sz="1800" noProof="0" dirty="0"/>
              <a:t>the ETSI standard in order to achieve regulatory compliance. Implementing a design in this manner would </a:t>
            </a:r>
            <a:r>
              <a:rPr lang="en-US" sz="1800" noProof="0" dirty="0" smtClean="0"/>
              <a:t>provide an </a:t>
            </a:r>
            <a:r>
              <a:rPr lang="en-US" sz="1800" noProof="0" dirty="0"/>
              <a:t>optimized network that would not be disadvantaged in a mixed protocol environment with networks other </a:t>
            </a:r>
            <a:r>
              <a:rPr lang="en-US" sz="1800" noProof="0" dirty="0" smtClean="0"/>
              <a:t>than IEEE </a:t>
            </a:r>
            <a:r>
              <a:rPr lang="en-US" sz="1800" noProof="0" dirty="0"/>
              <a:t>802.15.4</a:t>
            </a:r>
            <a:r>
              <a:rPr lang="en-US" sz="1800" noProof="0" dirty="0" smtClean="0"/>
              <a:t>.</a:t>
            </a:r>
            <a:endParaRPr lang="en-US" sz="1800" i="1" noProof="0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53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noProof="0" smtClean="0"/>
              <a:t>TSCH CSMA-CA harmonization with Priority Channel Access (PCA)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616074"/>
            <a:ext cx="8686801" cy="5622925"/>
          </a:xfrm>
        </p:spPr>
        <p:txBody>
          <a:bodyPr>
            <a:normAutofit/>
          </a:bodyPr>
          <a:lstStyle/>
          <a:p>
            <a:r>
              <a:rPr lang="en-US" noProof="0" smtClean="0">
                <a:ea typeface="ＭＳ Ｐゴシック" charset="0"/>
                <a:cs typeface="ＭＳ Ｐゴシック" charset="0"/>
              </a:rPr>
              <a:t>PCA provides mechanism to give priority frames faster access to the medium within shared time-slots compared to lower priority frames</a:t>
            </a:r>
          </a:p>
          <a:p>
            <a:r>
              <a:rPr lang="en-US" noProof="0" smtClean="0">
                <a:ea typeface="ＭＳ Ｐゴシック" charset="0"/>
                <a:cs typeface="ＭＳ Ｐゴシック" charset="0"/>
              </a:rPr>
              <a:t>Priority is assigned by a layer above the MAC</a:t>
            </a:r>
          </a:p>
          <a:p>
            <a:r>
              <a:rPr lang="en-US" noProof="0" smtClean="0">
                <a:ea typeface="ＭＳ Ｐゴシック" charset="0"/>
                <a:cs typeface="ＭＳ Ｐゴシック" charset="0"/>
              </a:rPr>
              <a:t>PCA is complementary to 6top’s priority queue mechanism</a:t>
            </a:r>
          </a:p>
          <a:p>
            <a:r>
              <a:rPr lang="en-US" noProof="0" smtClean="0">
                <a:ea typeface="ＭＳ Ｐゴシック" charset="0"/>
                <a:cs typeface="ＭＳ Ｐゴシック" charset="0"/>
              </a:rPr>
              <a:t>Effort underway to modify flow charts such that PCA fits within constraints of TSCH</a:t>
            </a:r>
          </a:p>
          <a:p>
            <a:endParaRPr lang="en-US" noProof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30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noProof="0" smtClean="0"/>
              <a:t>When is what used and how?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44" y="1417638"/>
            <a:ext cx="8406456" cy="5224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noProof="0" dirty="0" smtClean="0">
                <a:ea typeface="ＭＳ Ｐゴシック" charset="0"/>
                <a:cs typeface="ＭＳ Ｐゴシック" charset="0"/>
              </a:rPr>
              <a:t>Significant effort is underway to remove ambiguity as to when and how to use added behaviors such as:</a:t>
            </a:r>
          </a:p>
          <a:p>
            <a:r>
              <a:rPr lang="en-US" noProof="0" dirty="0" smtClean="0">
                <a:ea typeface="ＭＳ Ｐゴシック" charset="0"/>
                <a:cs typeface="ＭＳ Ｐゴシック" charset="0"/>
              </a:rPr>
              <a:t>Imm-Ack vs. Enh-Ack</a:t>
            </a:r>
          </a:p>
          <a:p>
            <a:r>
              <a:rPr lang="en-US" noProof="0" dirty="0" smtClean="0">
                <a:ea typeface="ＭＳ Ｐゴシック" charset="0"/>
                <a:cs typeface="ＭＳ Ｐゴシック" charset="0"/>
              </a:rPr>
              <a:t>Data frame vs. Multipurpose frame</a:t>
            </a:r>
          </a:p>
          <a:p>
            <a:r>
              <a:rPr lang="en-US" noProof="0" dirty="0" smtClean="0">
                <a:ea typeface="ＭＳ Ｐゴシック" charset="0"/>
                <a:cs typeface="ＭＳ Ｐゴシック" charset="0"/>
              </a:rPr>
              <a:t>Beacon vs. Enhanced Beacon</a:t>
            </a:r>
          </a:p>
          <a:p>
            <a:r>
              <a:rPr lang="en-US" noProof="0" dirty="0" smtClean="0">
                <a:ea typeface="ＭＳ Ｐゴシック" charset="0"/>
                <a:cs typeface="ＭＳ Ｐゴシック" charset="0"/>
              </a:rPr>
              <a:t>Low Energy: CSL vs. RIT vs. I-RIT vs. </a:t>
            </a:r>
            <a:r>
              <a:rPr lang="en-US" strike="sngStrike" noProof="0" dirty="0" smtClean="0">
                <a:ea typeface="ＭＳ Ｐゴシック" charset="0"/>
                <a:cs typeface="ＭＳ Ｐゴシック" charset="0"/>
              </a:rPr>
              <a:t>TVWSPS</a:t>
            </a:r>
          </a:p>
          <a:p>
            <a:r>
              <a:rPr lang="en-US" noProof="0" dirty="0" smtClean="0">
                <a:ea typeface="ＭＳ Ｐゴシック" charset="0"/>
                <a:cs typeface="ＭＳ Ｐゴシック" charset="0"/>
              </a:rPr>
              <a:t>Association vs. </a:t>
            </a:r>
            <a:r>
              <a:rPr lang="en-US" noProof="0" dirty="0" err="1" smtClean="0">
                <a:ea typeface="ＭＳ Ｐゴシック" charset="0"/>
                <a:cs typeface="ＭＳ Ｐゴシック" charset="0"/>
              </a:rPr>
              <a:t>FastAssociation</a:t>
            </a:r>
            <a:r>
              <a:rPr lang="en-US" noProof="0" dirty="0" smtClean="0">
                <a:ea typeface="ＭＳ Ｐゴシック" charset="0"/>
                <a:cs typeface="ＭＳ Ｐゴシック" charset="0"/>
              </a:rPr>
              <a:t> vs. do nothing</a:t>
            </a:r>
          </a:p>
          <a:p>
            <a:r>
              <a:rPr lang="en-US" noProof="0" dirty="0" smtClean="0">
                <a:ea typeface="ＭＳ Ｐゴシック" charset="0"/>
                <a:cs typeface="ＭＳ Ｐゴシック" charset="0"/>
              </a:rPr>
              <a:t>DSME vs. GTS</a:t>
            </a:r>
          </a:p>
          <a:p>
            <a:endParaRPr lang="en-US" noProof="0" dirty="0" smtClean="0">
              <a:ea typeface="ＭＳ Ｐゴシック" charset="0"/>
              <a:cs typeface="ＭＳ Ｐゴシック" charset="0"/>
            </a:endParaRPr>
          </a:p>
          <a:p>
            <a:endParaRPr lang="en-US" noProof="0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10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395412"/>
            <a:ext cx="8204200" cy="1470025"/>
          </a:xfrm>
        </p:spPr>
        <p:txBody>
          <a:bodyPr>
            <a:normAutofit fontScale="90000"/>
          </a:bodyPr>
          <a:lstStyle/>
          <a:p>
            <a:r>
              <a:rPr lang="en-US" sz="4900" b="1" noProof="0" smtClean="0"/>
              <a:t>Corrections to IEEE Std. 802.15.4 Security</a:t>
            </a:r>
            <a:br>
              <a:rPr lang="en-US" sz="4900" b="1" noProof="0" smtClean="0"/>
            </a:br>
            <a:r>
              <a:rPr lang="en-US" noProof="0" smtClean="0"/>
              <a:t/>
            </a:r>
            <a:br>
              <a:rPr lang="en-US" noProof="0" smtClean="0"/>
            </a:br>
            <a:r>
              <a:rPr lang="en-US" noProof="0" smtClean="0"/>
              <a:t>Third time is the charm?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875" y="4381641"/>
            <a:ext cx="7873999" cy="1190484"/>
          </a:xfrm>
        </p:spPr>
        <p:txBody>
          <a:bodyPr/>
          <a:lstStyle/>
          <a:p>
            <a:pPr algn="l"/>
            <a:r>
              <a:rPr lang="en-US" b="1" noProof="0" smtClean="0"/>
              <a:t>Note: it is so much easier to do it wrong than to do it right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50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State machines</a:t>
            </a:r>
          </a:p>
          <a:p>
            <a:pPr marL="863600" lvl="1" indent="-323850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People found </a:t>
            </a:r>
            <a:r>
              <a:rPr lang="en-US" dirty="0" smtClean="0"/>
              <a:t>the text </a:t>
            </a:r>
            <a:r>
              <a:rPr lang="en-US" dirty="0"/>
              <a:t>confusing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Allowing frame counters to be per key, not per device</a:t>
            </a:r>
          </a:p>
          <a:p>
            <a:pPr marL="863600" lvl="1" indent="-323850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TG9 KMP wanted this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Specified how security is done on new frame types</a:t>
            </a:r>
          </a:p>
          <a:p>
            <a:pPr marL="863600" lvl="1" indent="-323850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i.e. which parts are encrypted and which are not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Removed security level 4 (encrypt only)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Special for TSCH</a:t>
            </a:r>
          </a:p>
          <a:p>
            <a:pPr marL="863600" lvl="1" indent="-323850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Frame counter </a:t>
            </a:r>
            <a:r>
              <a:rPr lang="en-US" dirty="0" err="1"/>
              <a:t>vs</a:t>
            </a:r>
            <a:r>
              <a:rPr lang="en-US" dirty="0"/>
              <a:t> ASN</a:t>
            </a:r>
          </a:p>
          <a:p>
            <a:pPr marL="863600" lvl="1" indent="-323850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Removed the 5-octet frame counter format from frame (frame counter field in header)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27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Inbound and outbound state machines are skipping some states </a:t>
            </a:r>
            <a:r>
              <a:rPr lang="en-US" dirty="0" smtClean="0"/>
              <a:t>that are </a:t>
            </a:r>
            <a:r>
              <a:rPr lang="en-US" dirty="0"/>
              <a:t>not needed when using TSCH (all frame counter related things, as TSCH is using ASN)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dirty="0"/>
              <a:t>Trying to make it clear that security level 0 (no security) and other security level packets can be mixed</a:t>
            </a:r>
          </a:p>
          <a:p>
            <a:pPr marL="863600" lvl="1" indent="-323850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dirty="0"/>
              <a:t>This was true before, but it was very hard to see </a:t>
            </a:r>
            <a:r>
              <a:rPr lang="en-US" dirty="0" smtClean="0"/>
              <a:t>before the </a:t>
            </a:r>
            <a:r>
              <a:rPr lang="en-US" dirty="0"/>
              <a:t>state </a:t>
            </a:r>
            <a:r>
              <a:rPr lang="en-US" dirty="0" smtClean="0"/>
              <a:t>machine figures.</a:t>
            </a:r>
            <a:endParaRPr lang="en-US" dirty="0"/>
          </a:p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dirty="0"/>
              <a:t>Cleaning them </a:t>
            </a:r>
            <a:r>
              <a:rPr lang="en-US" dirty="0" smtClean="0"/>
              <a:t>up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dirty="0" smtClean="0"/>
              <a:t>State Machine figures are shown on next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8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6666"/>
            <a:ext cx="2971800" cy="566738"/>
          </a:xfrm>
        </p:spPr>
        <p:txBody>
          <a:bodyPr>
            <a:normAutofit/>
          </a:bodyPr>
          <a:lstStyle/>
          <a:p>
            <a:r>
              <a:rPr lang="en-US" dirty="0" smtClean="0"/>
              <a:t>State Machine Figures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18</a:t>
            </a:fld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86" y="971321"/>
            <a:ext cx="2416672" cy="4997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2" y="933450"/>
            <a:ext cx="190837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30" y="169067"/>
            <a:ext cx="2238798" cy="563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16862" y="5800724"/>
            <a:ext cx="1750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Original inbound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35200" y="5828178"/>
            <a:ext cx="363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Modified </a:t>
            </a:r>
            <a:r>
              <a:rPr lang="en-US" dirty="0" smtClean="0"/>
              <a:t>inbound (</a:t>
            </a:r>
            <a:r>
              <a:rPr lang="en-US" dirty="0"/>
              <a:t>work in </a:t>
            </a:r>
            <a:r>
              <a:rPr lang="en-US" dirty="0" smtClean="0"/>
              <a:t>progress)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867400" y="5828178"/>
            <a:ext cx="1896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Original outbound</a:t>
            </a:r>
          </a:p>
        </p:txBody>
      </p:sp>
    </p:spTree>
    <p:extLst>
      <p:ext uri="{BB962C8B-B14F-4D97-AF65-F5344CB8AC3E}">
        <p14:creationId xmlns:p14="http://schemas.microsoft.com/office/powerpoint/2010/main" val="1553663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Added section to describe nonce generation for TSCH</a:t>
            </a:r>
          </a:p>
          <a:p>
            <a:pPr marL="863600" lvl="1" indent="-323850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Always use 5-octet ASN (absolute slot number)</a:t>
            </a:r>
          </a:p>
          <a:p>
            <a:pPr marL="863600" lvl="1" indent="-323850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Do not allow short addresses in the address field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There was 5-octet frame counter option in the security header, but as 5-octet nonce generation is now used only in TSCH, and that always uses ASN, removed the whole 5-octet frame counter field.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Specified that frame counter suppression can only be used when using ASN or similar (i.e. not copy the frame counter from inbound frame for </a:t>
            </a:r>
            <a:r>
              <a:rPr lang="en-US" dirty="0" err="1"/>
              <a:t>Enh-Acks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4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363" y="334694"/>
            <a:ext cx="8419838" cy="1470025"/>
          </a:xfrm>
        </p:spPr>
        <p:txBody>
          <a:bodyPr>
            <a:normAutofit/>
          </a:bodyPr>
          <a:lstStyle/>
          <a:p>
            <a:r>
              <a:rPr lang="en-US" b="1" noProof="0" smtClean="0"/>
              <a:t>Summary of changes to IEEE Std. 802.15.4 revision   </a:t>
            </a:r>
            <a:r>
              <a:rPr lang="en-US" sz="2700" noProof="0" smtClean="0">
                <a:solidFill>
                  <a:schemeClr val="bg1">
                    <a:lumMod val="75000"/>
                  </a:schemeClr>
                </a:solidFill>
              </a:rPr>
              <a:t>(12 Nov 2014)</a:t>
            </a:r>
            <a:endParaRPr lang="en-US" sz="2700" noProof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907" y="1886706"/>
            <a:ext cx="8837012" cy="4704951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b="1" noProof="0" dirty="0" smtClean="0"/>
              <a:t>Latest draft</a:t>
            </a:r>
            <a:r>
              <a:rPr lang="en-US" b="1" noProof="0" dirty="0"/>
              <a:t> </a:t>
            </a:r>
            <a:r>
              <a:rPr lang="en-US" b="1" noProof="0" dirty="0" smtClean="0"/>
              <a:t>is D2 (not publically available)</a:t>
            </a:r>
          </a:p>
          <a:p>
            <a:pPr marL="457200" indent="-457200" algn="l">
              <a:buFont typeface="Arial"/>
              <a:buChar char="•"/>
            </a:pPr>
            <a:r>
              <a:rPr lang="en-US" b="1" noProof="0" dirty="0" smtClean="0"/>
              <a:t>Revision consists of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b="1" noProof="0" dirty="0" smtClean="0"/>
              <a:t>802.15.4-2011 as the baseline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b="1" noProof="0" dirty="0" smtClean="0"/>
              <a:t>roll up of amendments: 4e, 4f, 4g, 4j, 4k, 4m, 4p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b="1" noProof="0" dirty="0" smtClean="0"/>
              <a:t>approved changes from 802.15 maintenance standing committee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b="1" noProof="0" dirty="0" smtClean="0"/>
              <a:t>Corrigenda and editorial changes</a:t>
            </a:r>
          </a:p>
          <a:p>
            <a:pPr marL="457200" indent="-457200" algn="l">
              <a:buFont typeface="Arial"/>
              <a:buChar char="•"/>
            </a:pPr>
            <a:r>
              <a:rPr lang="en-US" b="1" noProof="0" dirty="0" smtClean="0"/>
              <a:t>Still in work group letter ballot - recirculation</a:t>
            </a:r>
          </a:p>
          <a:p>
            <a:pPr marL="457200" indent="-457200" algn="l">
              <a:buFont typeface="Arial"/>
              <a:buChar char="•"/>
            </a:pPr>
            <a:r>
              <a:rPr lang="en-US" b="1" noProof="0" dirty="0" smtClean="0"/>
              <a:t>IEEE-SA approval target – 802.15.4-2015 (Aug 2015)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Pat Kinney, </a:t>
            </a:r>
            <a:r>
              <a:rPr lang="en-US" i="1" dirty="0">
                <a:latin typeface="Noteworthy"/>
              </a:rPr>
              <a:t>Kinney </a:t>
            </a:r>
            <a:r>
              <a:rPr lang="en-US" i="1" dirty="0" smtClean="0">
                <a:latin typeface="Noteworthy"/>
              </a:rPr>
              <a:t>Consulting</a:t>
            </a:r>
            <a:endParaRPr lang="en-US" i="1" dirty="0">
              <a:latin typeface="Noteworthy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2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noProof="0" smtClean="0"/>
              <a:t>Protocol Implementation Conformance Statement</a:t>
            </a:r>
            <a:r>
              <a:rPr lang="en-US" b="1" noProof="0"/>
              <a:t> </a:t>
            </a:r>
            <a:r>
              <a:rPr lang="en-US" b="1" noProof="0" smtClean="0"/>
              <a:t>(PICS)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50651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noProof="0" dirty="0" smtClean="0"/>
              <a:t>Annex D:  statement </a:t>
            </a:r>
            <a:r>
              <a:rPr lang="en-US" noProof="0" dirty="0"/>
              <a:t>of which capabilities and options of the protocol </a:t>
            </a:r>
            <a:r>
              <a:rPr lang="en-US" noProof="0" dirty="0" smtClean="0"/>
              <a:t>have been implemented</a:t>
            </a:r>
          </a:p>
          <a:p>
            <a:pPr marL="0" indent="0">
              <a:buNone/>
            </a:pPr>
            <a:r>
              <a:rPr lang="en-US" noProof="0" dirty="0" smtClean="0"/>
              <a:t>Protocol classifications are:</a:t>
            </a:r>
          </a:p>
          <a:p>
            <a:r>
              <a:rPr lang="en-US" noProof="0" dirty="0" smtClean="0"/>
              <a:t>M - Mandatory</a:t>
            </a:r>
            <a:endParaRPr lang="en-US" noProof="0" dirty="0"/>
          </a:p>
          <a:p>
            <a:r>
              <a:rPr lang="en-US" noProof="0" dirty="0"/>
              <a:t>O </a:t>
            </a:r>
            <a:r>
              <a:rPr lang="en-US" noProof="0" dirty="0" smtClean="0"/>
              <a:t>- Optional</a:t>
            </a:r>
            <a:endParaRPr lang="en-US" noProof="0" dirty="0"/>
          </a:p>
          <a:p>
            <a:r>
              <a:rPr lang="en-US" noProof="0" dirty="0" err="1"/>
              <a:t>O.n</a:t>
            </a:r>
            <a:r>
              <a:rPr lang="en-US" noProof="0" dirty="0"/>
              <a:t> </a:t>
            </a:r>
            <a:r>
              <a:rPr lang="en-US" noProof="0" dirty="0" smtClean="0"/>
              <a:t>- Optional</a:t>
            </a:r>
            <a:r>
              <a:rPr lang="en-US" noProof="0" dirty="0"/>
              <a:t>, but support of at least one of the group of options labeled </a:t>
            </a:r>
            <a:r>
              <a:rPr lang="en-US" noProof="0" dirty="0" err="1"/>
              <a:t>O.n</a:t>
            </a:r>
            <a:r>
              <a:rPr lang="en-US" noProof="0" dirty="0"/>
              <a:t> is required.</a:t>
            </a:r>
          </a:p>
          <a:p>
            <a:r>
              <a:rPr lang="en-US" noProof="0" dirty="0" smtClean="0"/>
              <a:t>X - Prohibited</a:t>
            </a:r>
            <a:endParaRPr lang="en-US" noProof="0" dirty="0"/>
          </a:p>
          <a:p>
            <a:r>
              <a:rPr lang="en-US" noProof="0" dirty="0" smtClean="0"/>
              <a:t>Conditional</a:t>
            </a:r>
            <a:r>
              <a:rPr lang="en-US" noProof="0" dirty="0"/>
              <a:t> </a:t>
            </a:r>
            <a:r>
              <a:rPr lang="en-US" noProof="0" dirty="0" smtClean="0"/>
              <a:t>– status is </a:t>
            </a:r>
            <a:r>
              <a:rPr lang="en-US" noProof="0" dirty="0"/>
              <a:t>dependent upon the </a:t>
            </a:r>
            <a:r>
              <a:rPr lang="en-US" noProof="0" dirty="0" smtClean="0"/>
              <a:t>inclusion of other optional protocol</a:t>
            </a:r>
          </a:p>
          <a:p>
            <a:pPr marL="0" indent="0">
              <a:buNone/>
            </a:pPr>
            <a:r>
              <a:rPr lang="en-US" noProof="0" dirty="0" smtClean="0">
                <a:ea typeface="ＭＳ Ｐゴシック" charset="0"/>
                <a:cs typeface="ＭＳ Ｐゴシック" charset="0"/>
              </a:rPr>
              <a:t>Unfortunately, this annex is hopelessly dysfunctional, and must be extensively rewritten</a:t>
            </a:r>
            <a:endParaRPr lang="en-US" noProof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Kinney Consulting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66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Revision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03" y="1324495"/>
            <a:ext cx="8524660" cy="5058875"/>
          </a:xfrm>
        </p:spPr>
        <p:txBody>
          <a:bodyPr>
            <a:normAutofit/>
          </a:bodyPr>
          <a:lstStyle/>
          <a:p>
            <a:r>
              <a:rPr lang="en-US" sz="1900" b="1" dirty="0" smtClean="0">
                <a:solidFill>
                  <a:srgbClr val="000000"/>
                </a:solidFill>
              </a:rPr>
              <a:t>Letter </a:t>
            </a:r>
            <a:r>
              <a:rPr lang="en-US" sz="1900" b="1" dirty="0">
                <a:solidFill>
                  <a:srgbClr val="000000"/>
                </a:solidFill>
              </a:rPr>
              <a:t>Ballot </a:t>
            </a:r>
            <a:r>
              <a:rPr lang="en-US" sz="1900" b="1" dirty="0" smtClean="0">
                <a:solidFill>
                  <a:srgbClr val="000000"/>
                </a:solidFill>
              </a:rPr>
              <a:t>(LB)</a:t>
            </a:r>
            <a:endParaRPr lang="en-US" sz="1900" b="1" dirty="0">
              <a:solidFill>
                <a:srgbClr val="000000"/>
              </a:solidFill>
            </a:endParaRPr>
          </a:p>
          <a:p>
            <a:pPr lvl="1">
              <a:buFont typeface="Arial"/>
              <a:buChar char="•"/>
            </a:pPr>
            <a:r>
              <a:rPr lang="en-US" sz="1900" b="1" dirty="0">
                <a:solidFill>
                  <a:srgbClr val="000000"/>
                </a:solidFill>
              </a:rPr>
              <a:t>Start			14 June 2014</a:t>
            </a:r>
          </a:p>
          <a:p>
            <a:pPr lvl="1">
              <a:buFont typeface="Arial"/>
              <a:buChar char="•"/>
            </a:pPr>
            <a:r>
              <a:rPr lang="en-US" sz="1900" b="1" dirty="0">
                <a:solidFill>
                  <a:srgbClr val="000000"/>
                </a:solidFill>
              </a:rPr>
              <a:t>End			13 July 2014 (San Diego)</a:t>
            </a:r>
          </a:p>
          <a:p>
            <a:r>
              <a:rPr lang="en-US" sz="1900" b="1" dirty="0" smtClean="0">
                <a:solidFill>
                  <a:srgbClr val="000000"/>
                </a:solidFill>
              </a:rPr>
              <a:t>LB </a:t>
            </a:r>
            <a:r>
              <a:rPr lang="en-US" sz="1900" b="1" dirty="0" err="1" smtClean="0">
                <a:solidFill>
                  <a:srgbClr val="000000"/>
                </a:solidFill>
              </a:rPr>
              <a:t>Recirculations</a:t>
            </a:r>
            <a:endParaRPr lang="en-US" sz="1900" b="1" dirty="0">
              <a:solidFill>
                <a:srgbClr val="000000"/>
              </a:solidFill>
            </a:endParaRPr>
          </a:p>
          <a:p>
            <a:pPr lvl="1">
              <a:buFont typeface="Arial"/>
              <a:buChar char="•"/>
            </a:pPr>
            <a:r>
              <a:rPr lang="en-US" sz="1900" b="1" dirty="0">
                <a:solidFill>
                  <a:srgbClr val="000000"/>
                </a:solidFill>
              </a:rPr>
              <a:t>Start			20 Oct 2014</a:t>
            </a:r>
          </a:p>
          <a:p>
            <a:pPr lvl="1">
              <a:buFont typeface="Arial"/>
              <a:buChar char="•"/>
            </a:pPr>
            <a:r>
              <a:rPr lang="en-US" sz="1900" b="1" dirty="0"/>
              <a:t>End 			12 Jan </a:t>
            </a:r>
            <a:r>
              <a:rPr lang="en-US" sz="1900" b="1" dirty="0" smtClean="0"/>
              <a:t>2015 (Atlanta)</a:t>
            </a:r>
            <a:endParaRPr lang="en-US" sz="1900" b="1" dirty="0"/>
          </a:p>
          <a:p>
            <a:r>
              <a:rPr lang="en-US" sz="1900" b="1" dirty="0"/>
              <a:t>Sponsor </a:t>
            </a:r>
            <a:r>
              <a:rPr lang="en-US" sz="1900" b="1" dirty="0" smtClean="0"/>
              <a:t>Ballot (SB)</a:t>
            </a:r>
            <a:endParaRPr lang="en-US" sz="1900" b="1" dirty="0"/>
          </a:p>
          <a:p>
            <a:pPr lvl="1">
              <a:buFont typeface="Arial"/>
              <a:buChar char="•"/>
            </a:pPr>
            <a:r>
              <a:rPr lang="en-US" sz="1900" b="1" dirty="0"/>
              <a:t>Start	 		Mar, </a:t>
            </a:r>
            <a:r>
              <a:rPr lang="en-US" sz="1900" b="1" dirty="0" smtClean="0"/>
              <a:t>2015 (Berlin)</a:t>
            </a:r>
            <a:endParaRPr lang="en-US" sz="1900" b="1" dirty="0"/>
          </a:p>
          <a:p>
            <a:pPr lvl="1">
              <a:buFont typeface="Arial"/>
              <a:buChar char="•"/>
            </a:pPr>
            <a:r>
              <a:rPr lang="en-US" sz="1900" b="1" dirty="0"/>
              <a:t>Ends			May, 2015</a:t>
            </a:r>
          </a:p>
          <a:p>
            <a:pPr marL="338138" indent="-338138"/>
            <a:r>
              <a:rPr lang="en-US" sz="1900" b="1" dirty="0" smtClean="0"/>
              <a:t>SB </a:t>
            </a:r>
            <a:r>
              <a:rPr lang="en-US" sz="1900" b="1" dirty="0" err="1" smtClean="0"/>
              <a:t>Recirculations</a:t>
            </a:r>
            <a:r>
              <a:rPr lang="en-US" sz="1900" b="1" dirty="0"/>
              <a:t>		</a:t>
            </a:r>
          </a:p>
          <a:p>
            <a:pPr lvl="1">
              <a:buFont typeface="Arial"/>
              <a:buChar char="•"/>
            </a:pPr>
            <a:r>
              <a:rPr lang="en-US" sz="1900" b="1" dirty="0"/>
              <a:t>Start			Jun, 2015</a:t>
            </a:r>
          </a:p>
          <a:p>
            <a:pPr lvl="1">
              <a:buFont typeface="Arial"/>
              <a:buChar char="•"/>
            </a:pPr>
            <a:r>
              <a:rPr lang="en-US" sz="1900" b="1" dirty="0"/>
              <a:t>End			Jul, 2015		</a:t>
            </a:r>
          </a:p>
          <a:p>
            <a:r>
              <a:rPr lang="en-US" sz="1900" b="1" dirty="0"/>
              <a:t>EC submittal 		</a:t>
            </a:r>
            <a:r>
              <a:rPr lang="en-US" sz="1900" b="1" dirty="0" smtClean="0"/>
              <a:t>17 </a:t>
            </a:r>
            <a:r>
              <a:rPr lang="en-US" sz="1900" b="1" dirty="0"/>
              <a:t>July, 2015 (Hawaii)</a:t>
            </a:r>
          </a:p>
          <a:p>
            <a:r>
              <a:rPr lang="en-US" sz="1900" b="1" dirty="0"/>
              <a:t>RevCom			27 August </a:t>
            </a:r>
            <a:r>
              <a:rPr lang="en-US" sz="1900" b="1" dirty="0" smtClean="0"/>
              <a:t>2015</a:t>
            </a:r>
            <a:endParaRPr lang="en-US" sz="19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</a:t>
            </a:r>
            <a:r>
              <a:rPr lang="en-US" i="1" smtClean="0">
                <a:latin typeface="Noteworthy"/>
              </a:rPr>
              <a:t>Kinney Consulting</a:t>
            </a:r>
            <a:endParaRPr lang="en-US" i="1" dirty="0">
              <a:latin typeface="Noteworthy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26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ustomShape 1"/>
          <p:cNvSpPr>
            <a:spLocks noChangeArrowheads="1"/>
          </p:cNvSpPr>
          <p:nvPr/>
        </p:nvSpPr>
        <p:spPr bwMode="auto">
          <a:xfrm>
            <a:off x="377829" y="2130425"/>
            <a:ext cx="846967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="ctr" anchorCtr="1"/>
          <a:lstStyle/>
          <a:p>
            <a:pPr algn="ctr"/>
            <a:r>
              <a:rPr lang="en-US" sz="4400" b="1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Background information</a:t>
            </a:r>
          </a:p>
          <a:p>
            <a:pPr algn="ctr"/>
            <a:endParaRPr lang="en-US" sz="4400" dirty="0" smtClean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algn="ctr"/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Overview of IEEE </a:t>
            </a:r>
            <a:r>
              <a:rPr lang="en-US" sz="36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standards process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 Kinney, Kinney Consulting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C12B-5790-8E42-AB35-2BF3DAD3ECA5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ustomShape 1"/>
          <p:cNvSpPr>
            <a:spLocks noChangeArrowheads="1"/>
          </p:cNvSpPr>
          <p:nvPr/>
        </p:nvSpPr>
        <p:spPr bwMode="auto">
          <a:xfrm>
            <a:off x="1295400" y="274638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="ctr" anchorCtr="1"/>
          <a:lstStyle/>
          <a:p>
            <a:pPr algn="ctr"/>
            <a:r>
              <a:rPr lang="en-US" sz="44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Principles of the process</a:t>
            </a:r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15363" name="CustomShape 2"/>
          <p:cNvSpPr>
            <a:spLocks noChangeArrowheads="1"/>
          </p:cNvSpPr>
          <p:nvPr/>
        </p:nvSpPr>
        <p:spPr bwMode="auto">
          <a:xfrm>
            <a:off x="299770" y="1422405"/>
            <a:ext cx="850575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/>
          <a:lstStyle/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Due process –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procedures are publicly available and followed consistently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Consensus –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requiring agreement of a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majority (&gt;50%) for procedural decisions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or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supermajority (&gt;75%)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for technical decisions 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Openness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–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ensuring materially interested and affected parties can participate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Balance –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representation from all interested parties without overwhelming influence from any one party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Right of appeal –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process to ensure due process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9FE7-79DF-7A4D-9121-3DDF24520D94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ustomShape 1"/>
          <p:cNvSpPr>
            <a:spLocks noChangeArrowheads="1"/>
          </p:cNvSpPr>
          <p:nvPr/>
        </p:nvSpPr>
        <p:spPr bwMode="auto">
          <a:xfrm>
            <a:off x="747295" y="-8711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="ctr" anchorCtr="1"/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Basic IEEE Acronyms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16387" name="CustomShape 2"/>
          <p:cNvSpPr>
            <a:spLocks noChangeArrowheads="1"/>
          </p:cNvSpPr>
          <p:nvPr/>
        </p:nvSpPr>
        <p:spPr bwMode="auto">
          <a:xfrm>
            <a:off x="127968" y="1391021"/>
            <a:ext cx="9016032" cy="469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/>
          <a:lstStyle/>
          <a:p>
            <a:pPr marL="457200" indent="-457200">
              <a:lnSpc>
                <a:spcPct val="90000"/>
              </a:lnSpc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PAR – 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roject 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uthorization 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equest – the charter for a standards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project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CSD – Criteria for Standards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IG 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– </a:t>
            </a:r>
            <a:r>
              <a:rPr lang="en-US" sz="2800" b="1" dirty="0" smtClean="0">
                <a:latin typeface="Arial"/>
                <a:cs typeface="Arial"/>
              </a:rPr>
              <a:t>I</a:t>
            </a:r>
            <a:r>
              <a:rPr lang="en-US" sz="2800" dirty="0" smtClean="0">
                <a:latin typeface="Arial"/>
                <a:cs typeface="Arial"/>
              </a:rPr>
              <a:t>nterest </a:t>
            </a:r>
            <a:r>
              <a:rPr lang="en-US" sz="2800" b="1" dirty="0">
                <a:latin typeface="Arial"/>
                <a:cs typeface="Arial"/>
              </a:rPr>
              <a:t>G</a:t>
            </a:r>
            <a:r>
              <a:rPr lang="en-US" sz="2800" dirty="0">
                <a:latin typeface="Arial"/>
                <a:cs typeface="Arial"/>
              </a:rPr>
              <a:t>roup </a:t>
            </a:r>
            <a:r>
              <a:rPr lang="en-US" sz="2800" dirty="0" smtClean="0">
                <a:latin typeface="Arial"/>
                <a:cs typeface="Arial"/>
              </a:rPr>
              <a:t>– group formed </a:t>
            </a:r>
            <a:r>
              <a:rPr lang="en-US" sz="2800" dirty="0">
                <a:latin typeface="Arial"/>
                <a:cs typeface="Arial"/>
              </a:rPr>
              <a:t>to provide a forum for specific applications or </a:t>
            </a:r>
            <a:r>
              <a:rPr lang="en-US" sz="2800" dirty="0" smtClean="0">
                <a:latin typeface="Arial"/>
                <a:cs typeface="Arial"/>
              </a:rPr>
              <a:t>technologies.</a:t>
            </a:r>
            <a:r>
              <a:rPr lang="en-US" sz="1600" dirty="0" smtClean="0">
                <a:latin typeface="Arial"/>
                <a:cs typeface="Arial"/>
              </a:rPr>
              <a:t>  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SG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– </a:t>
            </a:r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tudy </a:t>
            </a:r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roup – a group formed to investigate a project and produce a PAR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TG 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– </a:t>
            </a:r>
            <a:r>
              <a:rPr lang="en-US" sz="2800" b="1" dirty="0">
                <a:latin typeface="Arial"/>
                <a:cs typeface="Arial"/>
              </a:rPr>
              <a:t>T</a:t>
            </a:r>
            <a:r>
              <a:rPr lang="en-US" sz="2800" dirty="0">
                <a:latin typeface="Arial"/>
                <a:cs typeface="Arial"/>
              </a:rPr>
              <a:t>ask </a:t>
            </a:r>
            <a:r>
              <a:rPr lang="en-US" sz="2800" b="1" dirty="0">
                <a:latin typeface="Arial"/>
                <a:cs typeface="Arial"/>
              </a:rPr>
              <a:t>G</a:t>
            </a:r>
            <a:r>
              <a:rPr lang="en-US" sz="2800" dirty="0">
                <a:latin typeface="Arial"/>
                <a:cs typeface="Arial"/>
              </a:rPr>
              <a:t>roup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– </a:t>
            </a:r>
            <a:r>
              <a:rPr lang="en-US" sz="2800" dirty="0">
                <a:latin typeface="Arial"/>
                <a:cs typeface="Arial"/>
              </a:rPr>
              <a:t>group formed to produce a draft standard, recommended practice, guideline, supplement, or portion of a draft standard </a:t>
            </a: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59C4D-46D9-AC4E-AE09-4059AB4194BC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638"/>
            <a:ext cx="8229600" cy="1143000"/>
          </a:xfrm>
        </p:spPr>
        <p:txBody>
          <a:bodyPr/>
          <a:lstStyle/>
          <a:p>
            <a:r>
              <a:rPr lang="en-US" dirty="0" smtClean="0"/>
              <a:t>IEEE Project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02700" cy="5511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Amendment</a:t>
            </a:r>
          </a:p>
          <a:p>
            <a:pPr lvl="1"/>
            <a:r>
              <a:rPr lang="en-US" dirty="0" smtClean="0"/>
              <a:t>Often classified as either MAC or PHY</a:t>
            </a:r>
          </a:p>
          <a:p>
            <a:pPr lvl="1"/>
            <a:r>
              <a:rPr lang="en-US" dirty="0" smtClean="0"/>
              <a:t>Adds new material/protocols to existing standard</a:t>
            </a:r>
          </a:p>
          <a:p>
            <a:pPr lvl="1"/>
            <a:r>
              <a:rPr lang="en-US" dirty="0" smtClean="0"/>
              <a:t>Document only contains the changes to standard</a:t>
            </a:r>
          </a:p>
          <a:p>
            <a:pPr lvl="1"/>
            <a:r>
              <a:rPr lang="en-US" dirty="0" smtClean="0"/>
              <a:t>Example: 802.15.4e-2012 was a MAC amendment</a:t>
            </a:r>
          </a:p>
          <a:p>
            <a:r>
              <a:rPr lang="en-US" dirty="0" smtClean="0"/>
              <a:t>Corrigendum</a:t>
            </a:r>
          </a:p>
          <a:p>
            <a:pPr lvl="1"/>
            <a:r>
              <a:rPr lang="en-US" dirty="0" smtClean="0"/>
              <a:t>Limited to error correction of existing </a:t>
            </a:r>
            <a:r>
              <a:rPr lang="en-US" dirty="0"/>
              <a:t>standard</a:t>
            </a:r>
          </a:p>
          <a:p>
            <a:pPr lvl="1"/>
            <a:r>
              <a:rPr lang="en-US" dirty="0"/>
              <a:t>Document only contains </a:t>
            </a:r>
            <a:r>
              <a:rPr lang="en-US" dirty="0" smtClean="0"/>
              <a:t>the changes to standard</a:t>
            </a:r>
            <a:endParaRPr lang="en-US" dirty="0"/>
          </a:p>
          <a:p>
            <a:r>
              <a:rPr lang="en-US" dirty="0" smtClean="0"/>
              <a:t>Revision</a:t>
            </a:r>
          </a:p>
          <a:p>
            <a:pPr lvl="1"/>
            <a:r>
              <a:rPr lang="en-US" dirty="0" smtClean="0"/>
              <a:t>Maintenance revision rolls up all amendments into a single document</a:t>
            </a:r>
          </a:p>
          <a:p>
            <a:pPr lvl="1"/>
            <a:r>
              <a:rPr lang="en-US" dirty="0" smtClean="0"/>
              <a:t>Any text in the standard may be changed</a:t>
            </a:r>
          </a:p>
          <a:p>
            <a:pPr lvl="1"/>
            <a:r>
              <a:rPr lang="en-US" dirty="0" smtClean="0"/>
              <a:t>Document contains all text of the standard</a:t>
            </a:r>
          </a:p>
          <a:p>
            <a:pPr lvl="1"/>
            <a:r>
              <a:rPr lang="en-US" dirty="0" smtClean="0"/>
              <a:t>Example: 802.15.4-2011 was a revision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69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295400" y="190500"/>
            <a:ext cx="739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IEEE </a:t>
            </a:r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802.15 </a:t>
            </a:r>
            <a:r>
              <a:rPr lang="en-US" sz="40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standards development life cycle – part 1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990600" y="1658002"/>
            <a:ext cx="2616200" cy="1008998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Interest Group (IG)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formed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990599" y="3048000"/>
            <a:ext cx="2616201" cy="16002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Study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Group formed,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Investigates forming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project by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producing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PAR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and </a:t>
            </a:r>
            <a:r>
              <a:rPr lang="en-US" dirty="0" smtClean="0">
                <a:latin typeface="Arial"/>
                <a:cs typeface="Arial"/>
              </a:rPr>
              <a:t>Criteria for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Standards Development 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dirty="0">
                <a:latin typeface="Arial"/>
                <a:cs typeface="Arial"/>
              </a:rPr>
              <a:t>CSD)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7413" name="Line 4"/>
          <p:cNvSpPr>
            <a:spLocks/>
          </p:cNvSpPr>
          <p:nvPr/>
        </p:nvSpPr>
        <p:spPr bwMode="auto">
          <a:xfrm>
            <a:off x="2057400" y="2667000"/>
            <a:ext cx="1588" cy="381000"/>
          </a:xfrm>
          <a:custGeom>
            <a:avLst/>
            <a:gdLst>
              <a:gd name="T0" fmla="*/ 796 w 1591"/>
              <a:gd name="T1" fmla="*/ 0 h 381003"/>
              <a:gd name="T2" fmla="*/ 1591 w 1591"/>
              <a:gd name="T3" fmla="*/ 190502 h 381003"/>
              <a:gd name="T4" fmla="*/ 796 w 1591"/>
              <a:gd name="T5" fmla="*/ 381003 h 381003"/>
              <a:gd name="T6" fmla="*/ 0 w 1591"/>
              <a:gd name="T7" fmla="*/ 190502 h 381003"/>
              <a:gd name="T8" fmla="*/ 0 w 1591"/>
              <a:gd name="T9" fmla="*/ 0 h 381003"/>
              <a:gd name="T10" fmla="*/ 1591 w 1591"/>
              <a:gd name="T11" fmla="*/ 381003 h 381003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591"/>
              <a:gd name="T19" fmla="*/ 0 h 381003"/>
              <a:gd name="T20" fmla="*/ 1591 w 1591"/>
              <a:gd name="T21" fmla="*/ 381003 h 3810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91" h="381003">
                <a:moveTo>
                  <a:pt x="0" y="0"/>
                </a:moveTo>
                <a:lnTo>
                  <a:pt x="1591" y="381003"/>
                </a:lnTo>
              </a:path>
            </a:pathLst>
          </a:custGeom>
          <a:noFill/>
          <a:ln w="38157">
            <a:solidFill>
              <a:srgbClr val="000000"/>
            </a:solidFill>
            <a:prstDash val="solid"/>
            <a:miter lim="800000"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2133600" y="2667000"/>
            <a:ext cx="2095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Adequate interest?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990600" y="4953000"/>
            <a:ext cx="2616200" cy="882926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Working Group and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EC review</a:t>
            </a:r>
          </a:p>
        </p:txBody>
      </p:sp>
      <p:sp>
        <p:nvSpPr>
          <p:cNvPr id="17416" name="Line 7"/>
          <p:cNvSpPr>
            <a:spLocks/>
          </p:cNvSpPr>
          <p:nvPr/>
        </p:nvSpPr>
        <p:spPr bwMode="auto">
          <a:xfrm>
            <a:off x="2057400" y="4648200"/>
            <a:ext cx="1588" cy="304800"/>
          </a:xfrm>
          <a:custGeom>
            <a:avLst/>
            <a:gdLst>
              <a:gd name="T0" fmla="*/ 796 w 1591"/>
              <a:gd name="T1" fmla="*/ 0 h 304796"/>
              <a:gd name="T2" fmla="*/ 1591 w 1591"/>
              <a:gd name="T3" fmla="*/ 152398 h 304796"/>
              <a:gd name="T4" fmla="*/ 796 w 1591"/>
              <a:gd name="T5" fmla="*/ 304796 h 304796"/>
              <a:gd name="T6" fmla="*/ 0 w 1591"/>
              <a:gd name="T7" fmla="*/ 152398 h 304796"/>
              <a:gd name="T8" fmla="*/ 0 w 1591"/>
              <a:gd name="T9" fmla="*/ 0 h 304796"/>
              <a:gd name="T10" fmla="*/ 1591 w 1591"/>
              <a:gd name="T11" fmla="*/ 304796 h 304796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591"/>
              <a:gd name="T19" fmla="*/ 0 h 304796"/>
              <a:gd name="T20" fmla="*/ 1591 w 1591"/>
              <a:gd name="T21" fmla="*/ 304796 h 3047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91" h="304796">
                <a:moveTo>
                  <a:pt x="0" y="0"/>
                </a:moveTo>
                <a:lnTo>
                  <a:pt x="1591" y="304796"/>
                </a:lnTo>
              </a:path>
            </a:pathLst>
          </a:custGeom>
          <a:noFill/>
          <a:ln w="38157">
            <a:solidFill>
              <a:srgbClr val="000000"/>
            </a:solidFill>
            <a:prstDash val="solid"/>
            <a:miter lim="800000"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5029198" y="1752600"/>
            <a:ext cx="2370659" cy="6985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NesCom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&amp; Standards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Board review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cxnSp>
        <p:nvCxnSpPr>
          <p:cNvPr id="17418" name="AutoShape 9"/>
          <p:cNvCxnSpPr>
            <a:cxnSpLocks noChangeShapeType="1"/>
            <a:stCxn id="17415" idx="3"/>
            <a:endCxn id="17417" idx="1"/>
          </p:cNvCxnSpPr>
          <p:nvPr/>
        </p:nvCxnSpPr>
        <p:spPr bwMode="auto">
          <a:xfrm flipV="1">
            <a:off x="3606800" y="2101850"/>
            <a:ext cx="1422398" cy="3292613"/>
          </a:xfrm>
          <a:prstGeom prst="bentConnector3">
            <a:avLst>
              <a:gd name="adj1" fmla="val 50000"/>
            </a:avLst>
          </a:prstGeom>
          <a:noFill/>
          <a:ln w="38157">
            <a:solidFill>
              <a:srgbClr val="000000"/>
            </a:solidFill>
            <a:miter lim="800000"/>
            <a:headEnd/>
            <a:tailEnd type="arrow" w="med" len="med"/>
          </a:ln>
        </p:spPr>
      </p:cxn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1295400" y="5829852"/>
            <a:ext cx="2810835" cy="64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If EC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approves PAR, 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forward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PAR to NesCom</a:t>
            </a:r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5029199" y="4000500"/>
            <a:ext cx="2370659" cy="9525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Start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Task Group (TG) 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Working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Group</a:t>
            </a:r>
          </a:p>
        </p:txBody>
      </p:sp>
      <p:cxnSp>
        <p:nvCxnSpPr>
          <p:cNvPr id="17421" name="AutoShape 12"/>
          <p:cNvCxnSpPr>
            <a:cxnSpLocks noChangeShapeType="1"/>
            <a:stCxn id="17417" idx="2"/>
            <a:endCxn id="17420" idx="0"/>
          </p:cNvCxnSpPr>
          <p:nvPr/>
        </p:nvCxnSpPr>
        <p:spPr bwMode="auto">
          <a:xfrm>
            <a:off x="6214528" y="2451100"/>
            <a:ext cx="1" cy="1549400"/>
          </a:xfrm>
          <a:prstGeom prst="straightConnector1">
            <a:avLst/>
          </a:prstGeom>
          <a:noFill/>
          <a:ln w="38157">
            <a:solidFill>
              <a:srgbClr val="000000"/>
            </a:solidFill>
            <a:miter lim="800000"/>
            <a:headEnd/>
            <a:tailEnd type="arrow" w="med" len="med"/>
          </a:ln>
        </p:spPr>
      </p:cxn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6327775" y="2895600"/>
            <a:ext cx="1914136" cy="64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Standards Board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Project approval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833956" y="5657998"/>
            <a:ext cx="2761143" cy="64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Start collecting use cases and requirements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cxnSp>
        <p:nvCxnSpPr>
          <p:cNvPr id="13" name="Straight Arrow Connector 12"/>
          <p:cNvCxnSpPr>
            <a:stCxn id="17420" idx="2"/>
            <a:endCxn id="16" idx="0"/>
          </p:cNvCxnSpPr>
          <p:nvPr/>
        </p:nvCxnSpPr>
        <p:spPr>
          <a:xfrm flipH="1">
            <a:off x="6214528" y="4953000"/>
            <a:ext cx="1" cy="70499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ustomShape 1"/>
          <p:cNvSpPr>
            <a:spLocks noChangeArrowheads="1"/>
          </p:cNvSpPr>
          <p:nvPr/>
        </p:nvSpPr>
        <p:spPr bwMode="auto">
          <a:xfrm>
            <a:off x="1295400" y="274638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="ctr" anchorCtr="1"/>
          <a:lstStyle/>
          <a:p>
            <a:pPr algn="ctr"/>
            <a:r>
              <a:rPr lang="en-US" sz="4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IEEE 802 </a:t>
            </a:r>
            <a:r>
              <a:rPr lang="en-US" sz="4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CSD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18435" name="CustomShape 2"/>
          <p:cNvSpPr>
            <a:spLocks noChangeArrowheads="1"/>
          </p:cNvSpPr>
          <p:nvPr/>
        </p:nvSpPr>
        <p:spPr bwMode="auto">
          <a:xfrm>
            <a:off x="457200" y="1600201"/>
            <a:ext cx="8229600" cy="318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/>
          <a:lstStyle/>
          <a:p>
            <a:pPr indent="-457200"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Broad Market Potential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indent="-457200"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Compatibility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indent="-457200"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Distinct Identity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indent="-457200"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Technical Feasibility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indent="-457200">
              <a:buSzPct val="100000"/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Economic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Feasibility</a:t>
            </a:r>
          </a:p>
          <a:p>
            <a:pPr indent="-457200">
              <a:buSzPct val="100000"/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Coexistence with other 802 standards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4E4E-00F3-764D-972D-6A360061D314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295400" y="190500"/>
            <a:ext cx="739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IEEE 802 standards development life cycle – part 2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031237" y="2286000"/>
            <a:ext cx="1969773" cy="7620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Review proposals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037588" y="3784599"/>
            <a:ext cx="1963423" cy="711201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Create and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refine 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draft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011677" y="4724400"/>
            <a:ext cx="1792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Draft complete?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031237" y="5257800"/>
            <a:ext cx="1969773" cy="7747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Working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Group 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(WG) ballot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4800600" y="1752600"/>
            <a:ext cx="2630048" cy="80849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Review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ballot comments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modify draft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as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needed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cxnSp>
        <p:nvCxnSpPr>
          <p:cNvPr id="19466" name="AutoShape 9"/>
          <p:cNvCxnSpPr>
            <a:cxnSpLocks noChangeShapeType="1"/>
            <a:stCxn id="19463" idx="3"/>
            <a:endCxn id="19465" idx="1"/>
          </p:cNvCxnSpPr>
          <p:nvPr/>
        </p:nvCxnSpPr>
        <p:spPr bwMode="auto">
          <a:xfrm flipV="1">
            <a:off x="3001010" y="2156845"/>
            <a:ext cx="1799590" cy="3488305"/>
          </a:xfrm>
          <a:prstGeom prst="bentConnector3">
            <a:avLst>
              <a:gd name="adj1" fmla="val 57057"/>
            </a:avLst>
          </a:prstGeom>
          <a:noFill/>
          <a:ln w="38157">
            <a:solidFill>
              <a:srgbClr val="000000"/>
            </a:solidFill>
            <a:miter lim="800000"/>
            <a:headEnd/>
            <a:tailEnd type="arrow" w="med" len="med"/>
          </a:ln>
        </p:spPr>
      </p:cxn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6019800" y="3352800"/>
            <a:ext cx="2209800" cy="11430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Recirculate changes</a:t>
            </a:r>
            <a:b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and disapprove</a:t>
            </a:r>
            <a:b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comments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2019301" y="3103188"/>
            <a:ext cx="2027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Material selected?</a:t>
            </a:r>
          </a:p>
        </p:txBody>
      </p:sp>
      <p:cxnSp>
        <p:nvCxnSpPr>
          <p:cNvPr id="19470" name="AutoShape 13"/>
          <p:cNvCxnSpPr>
            <a:cxnSpLocks noChangeShapeType="1"/>
            <a:stCxn id="19467" idx="3"/>
            <a:endCxn id="19465" idx="3"/>
          </p:cNvCxnSpPr>
          <p:nvPr/>
        </p:nvCxnSpPr>
        <p:spPr bwMode="auto">
          <a:xfrm flipH="1" flipV="1">
            <a:off x="7430648" y="2156845"/>
            <a:ext cx="798952" cy="1767455"/>
          </a:xfrm>
          <a:prstGeom prst="bentConnector3">
            <a:avLst>
              <a:gd name="adj1" fmla="val -28612"/>
            </a:avLst>
          </a:prstGeom>
          <a:noFill/>
          <a:ln w="38157">
            <a:solidFill>
              <a:srgbClr val="000000"/>
            </a:solidFill>
            <a:miter lim="800000"/>
            <a:headEnd/>
            <a:tailEnd type="arrow" w="med" len="med"/>
          </a:ln>
        </p:spPr>
      </p:cxnSp>
      <p:cxnSp>
        <p:nvCxnSpPr>
          <p:cNvPr id="19471" name="AutoShape 14"/>
          <p:cNvCxnSpPr>
            <a:cxnSpLocks noChangeShapeType="1"/>
            <a:endCxn id="19467" idx="1"/>
          </p:cNvCxnSpPr>
          <p:nvPr/>
        </p:nvCxnSpPr>
        <p:spPr bwMode="auto">
          <a:xfrm rot="16200000" flipH="1">
            <a:off x="5185795" y="3090295"/>
            <a:ext cx="1363210" cy="304800"/>
          </a:xfrm>
          <a:prstGeom prst="bentConnector2">
            <a:avLst/>
          </a:prstGeom>
          <a:noFill/>
          <a:ln w="38157">
            <a:solidFill>
              <a:srgbClr val="000000"/>
            </a:solidFill>
            <a:miter lim="800000"/>
            <a:headEnd/>
            <a:tailEnd type="arrow" w="med" len="med"/>
          </a:ln>
        </p:spPr>
      </p:cxn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6897940" y="2577791"/>
            <a:ext cx="1623760" cy="52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Changes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or new disapproves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?</a:t>
            </a:r>
          </a:p>
        </p:txBody>
      </p:sp>
      <p:sp>
        <p:nvSpPr>
          <p:cNvPr id="19473" name="Line 16"/>
          <p:cNvSpPr>
            <a:spLocks/>
          </p:cNvSpPr>
          <p:nvPr/>
        </p:nvSpPr>
        <p:spPr bwMode="auto">
          <a:xfrm>
            <a:off x="5137469" y="2561090"/>
            <a:ext cx="45719" cy="2391910"/>
          </a:xfrm>
          <a:custGeom>
            <a:avLst/>
            <a:gdLst>
              <a:gd name="T0" fmla="*/ 796 w 1591"/>
              <a:gd name="T1" fmla="*/ 0 h 2133596"/>
              <a:gd name="T2" fmla="*/ 1591 w 1591"/>
              <a:gd name="T3" fmla="*/ 1066798 h 2133596"/>
              <a:gd name="T4" fmla="*/ 796 w 1591"/>
              <a:gd name="T5" fmla="*/ 2133596 h 2133596"/>
              <a:gd name="T6" fmla="*/ 0 w 1591"/>
              <a:gd name="T7" fmla="*/ 1066798 h 2133596"/>
              <a:gd name="T8" fmla="*/ 0 w 1591"/>
              <a:gd name="T9" fmla="*/ 0 h 2133596"/>
              <a:gd name="T10" fmla="*/ 1591 w 1591"/>
              <a:gd name="T11" fmla="*/ 2133596 h 2133596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5898240 60000 65536"/>
              <a:gd name="T17" fmla="*/ 17694720 60000 65536"/>
              <a:gd name="T18" fmla="*/ 0 w 1591"/>
              <a:gd name="T19" fmla="*/ 0 h 2133596"/>
              <a:gd name="T20" fmla="*/ 1591 w 1591"/>
              <a:gd name="T21" fmla="*/ 2133596 h 21335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91" h="2133596">
                <a:moveTo>
                  <a:pt x="0" y="0"/>
                </a:moveTo>
                <a:lnTo>
                  <a:pt x="1591" y="2133596"/>
                </a:lnTo>
              </a:path>
            </a:pathLst>
          </a:custGeom>
          <a:noFill/>
          <a:ln w="38157">
            <a:solidFill>
              <a:srgbClr val="000000"/>
            </a:solidFill>
            <a:prstDash val="solid"/>
            <a:miter lim="800000"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4572000" y="4953000"/>
            <a:ext cx="3427847" cy="120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No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changes, no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new</a:t>
            </a:r>
            <a:b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disapproves, 75%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WG approval 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WG approves forwarding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to sponsor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ballot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cxnSp>
        <p:nvCxnSpPr>
          <p:cNvPr id="11" name="Elbow Connector 10"/>
          <p:cNvCxnSpPr>
            <a:stCxn id="19460" idx="2"/>
            <a:endCxn id="19463" idx="0"/>
          </p:cNvCxnSpPr>
          <p:nvPr/>
        </p:nvCxnSpPr>
        <p:spPr>
          <a:xfrm rot="5400000">
            <a:off x="1636712" y="4875212"/>
            <a:ext cx="762000" cy="3176"/>
          </a:xfrm>
          <a:prstGeom prst="bentConnector3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9459" idx="2"/>
            <a:endCxn id="19460" idx="0"/>
          </p:cNvCxnSpPr>
          <p:nvPr/>
        </p:nvCxnSpPr>
        <p:spPr>
          <a:xfrm rot="16200000" flipH="1">
            <a:off x="1649413" y="3414711"/>
            <a:ext cx="736599" cy="3176"/>
          </a:xfrm>
          <a:prstGeom prst="bentConnector3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endCxn id="19459" idx="0"/>
          </p:cNvCxnSpPr>
          <p:nvPr/>
        </p:nvCxnSpPr>
        <p:spPr>
          <a:xfrm rot="16200000" flipH="1">
            <a:off x="1690050" y="1959926"/>
            <a:ext cx="647700" cy="444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1295400" y="190500"/>
            <a:ext cx="739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IEEE 802 standards development life cycle – part 3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711200" y="1981200"/>
            <a:ext cx="2692400" cy="10668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Request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802 executive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committee (EC) approve</a:t>
            </a:r>
            <a:b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forward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to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sponsor ballot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984250" y="3638618"/>
            <a:ext cx="2133600" cy="7620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Sponsor ballot 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990600" y="4800600"/>
            <a:ext cx="2133600" cy="11430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 marL="1143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Review ballot</a:t>
            </a:r>
          </a:p>
          <a:p>
            <a:pPr marL="1143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comments, modify </a:t>
            </a:r>
            <a:b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draft as needed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5257800" y="1752600"/>
            <a:ext cx="2514600" cy="10668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Request EC approve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forward to RevCom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5410200" y="3124200"/>
            <a:ext cx="2209800" cy="7620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RevCom approval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5449093" y="6248400"/>
            <a:ext cx="2132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Published standard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104775" y="5507559"/>
            <a:ext cx="1320800" cy="74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Changes</a:t>
            </a:r>
            <a:b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or new disapproves?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3657600" y="49530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No changes and no new</a:t>
            </a:r>
            <a:br>
              <a:rPr lang="en-US" sz="16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disapproves, 75% approve</a:t>
            </a: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5410200" y="4191000"/>
            <a:ext cx="2209800" cy="7620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 marL="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Standards Board</a:t>
            </a:r>
          </a:p>
          <a:p>
            <a:pPr marL="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 approval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410200" y="5257800"/>
            <a:ext cx="2209800" cy="762000"/>
          </a:xfrm>
          <a:prstGeom prst="rect">
            <a:avLst/>
          </a:prstGeom>
          <a:solidFill>
            <a:srgbClr val="BBE0E3"/>
          </a:solidFill>
          <a:ln w="9363">
            <a:solidFill>
              <a:srgbClr val="000000"/>
            </a:solidFill>
            <a:miter lim="800000"/>
            <a:headEnd/>
            <a:tailEnd/>
          </a:ln>
        </p:spPr>
        <p:txBody>
          <a:bodyPr wrap="none" lIns="90004" tIns="46798" rIns="90004" bIns="46798" anchor="ctr"/>
          <a:lstStyle/>
          <a:p>
            <a:pPr marL="342900">
              <a:tabLst>
                <a:tab pos="4064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Prepare for </a:t>
            </a:r>
            <a:b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</a:b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publication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051050" y="3136900"/>
            <a:ext cx="1452021" cy="37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4" tIns="46798" rIns="90004" bIns="46798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EC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approval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cxnSp>
        <p:nvCxnSpPr>
          <p:cNvPr id="71" name="Straight Connector 70"/>
          <p:cNvCxnSpPr>
            <a:stCxn id="20484" idx="2"/>
            <a:endCxn id="20486" idx="0"/>
          </p:cNvCxnSpPr>
          <p:nvPr/>
        </p:nvCxnSpPr>
        <p:spPr>
          <a:xfrm>
            <a:off x="2051050" y="4400618"/>
            <a:ext cx="6350" cy="399982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0486" idx="1"/>
            <a:endCxn id="20484" idx="1"/>
          </p:cNvCxnSpPr>
          <p:nvPr/>
        </p:nvCxnSpPr>
        <p:spPr>
          <a:xfrm rot="10800000">
            <a:off x="984250" y="4019618"/>
            <a:ext cx="6350" cy="1352482"/>
          </a:xfrm>
          <a:prstGeom prst="bentConnector3">
            <a:avLst>
              <a:gd name="adj1" fmla="val 3700000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0486" idx="2"/>
            <a:endCxn id="20488" idx="0"/>
          </p:cNvCxnSpPr>
          <p:nvPr/>
        </p:nvCxnSpPr>
        <p:spPr>
          <a:xfrm rot="5400000" flipH="1" flipV="1">
            <a:off x="2190750" y="1619250"/>
            <a:ext cx="4191000" cy="4457700"/>
          </a:xfrm>
          <a:prstGeom prst="bentConnector5">
            <a:avLst>
              <a:gd name="adj1" fmla="val -5455"/>
              <a:gd name="adj2" fmla="val 33903"/>
              <a:gd name="adj3" fmla="val 105455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499" idx="2"/>
            <a:endCxn id="20492" idx="0"/>
          </p:cNvCxnSpPr>
          <p:nvPr/>
        </p:nvCxnSpPr>
        <p:spPr>
          <a:xfrm>
            <a:off x="6515100" y="6019800"/>
            <a:ext cx="0" cy="228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496" idx="2"/>
            <a:endCxn id="20499" idx="0"/>
          </p:cNvCxnSpPr>
          <p:nvPr/>
        </p:nvCxnSpPr>
        <p:spPr>
          <a:xfrm>
            <a:off x="6515100" y="4953000"/>
            <a:ext cx="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490" idx="2"/>
            <a:endCxn id="20496" idx="0"/>
          </p:cNvCxnSpPr>
          <p:nvPr/>
        </p:nvCxnSpPr>
        <p:spPr>
          <a:xfrm>
            <a:off x="6515100" y="3886200"/>
            <a:ext cx="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488" idx="2"/>
            <a:endCxn id="20490" idx="0"/>
          </p:cNvCxnSpPr>
          <p:nvPr/>
        </p:nvCxnSpPr>
        <p:spPr>
          <a:xfrm>
            <a:off x="6515100" y="2819400"/>
            <a:ext cx="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20483" idx="0"/>
          </p:cNvCxnSpPr>
          <p:nvPr/>
        </p:nvCxnSpPr>
        <p:spPr>
          <a:xfrm>
            <a:off x="711200" y="1600200"/>
            <a:ext cx="1346200" cy="381000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0483" idx="2"/>
            <a:endCxn id="20484" idx="0"/>
          </p:cNvCxnSpPr>
          <p:nvPr/>
        </p:nvCxnSpPr>
        <p:spPr>
          <a:xfrm flipH="1">
            <a:off x="2051050" y="3048000"/>
            <a:ext cx="6350" cy="59061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Date Placeholder 7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77" name="Footer Placeholder 7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noProof="0" dirty="0" smtClean="0"/>
              <a:t>Editorial Changes</a:t>
            </a:r>
            <a:br>
              <a:rPr lang="en-US" b="1" noProof="0" dirty="0" smtClean="0"/>
            </a:b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25" y="762000"/>
            <a:ext cx="8855075" cy="5765800"/>
          </a:xfrm>
        </p:spPr>
        <p:txBody>
          <a:bodyPr>
            <a:normAutofit fontScale="92500" lnSpcReduction="10000"/>
          </a:bodyPr>
          <a:lstStyle/>
          <a:p>
            <a:r>
              <a:rPr lang="en-US" noProof="0" dirty="0" smtClean="0"/>
              <a:t>Size reduction: even though D2 is 661 pages, it’s consists of 15.4-2011 and 7 amendments which added up to 1324 pages.</a:t>
            </a:r>
          </a:p>
          <a:p>
            <a:r>
              <a:rPr lang="en-US" noProof="0" dirty="0" smtClean="0"/>
              <a:t>Scrubbing definitions, acronyms, and bibliography for terms/references that are not used </a:t>
            </a:r>
          </a:p>
          <a:p>
            <a:r>
              <a:rPr lang="en-US" noProof="0" dirty="0" smtClean="0"/>
              <a:t>Added Clause 4 </a:t>
            </a:r>
            <a:r>
              <a:rPr lang="en-US" dirty="0"/>
              <a:t>F</a:t>
            </a:r>
            <a:r>
              <a:rPr lang="en-US" noProof="0" dirty="0" err="1" smtClean="0"/>
              <a:t>ormat</a:t>
            </a:r>
            <a:r>
              <a:rPr lang="en-US" noProof="0" dirty="0" smtClean="0"/>
              <a:t> conventions</a:t>
            </a:r>
          </a:p>
          <a:p>
            <a:pPr lvl="1"/>
            <a:r>
              <a:rPr lang="en-US" noProof="0" dirty="0" smtClean="0">
                <a:ea typeface="ＭＳ Ｐゴシック" charset="0"/>
                <a:cs typeface="ＭＳ Ｐゴシック" charset="0"/>
              </a:rPr>
              <a:t>Contents of this clause is focused upon global document issues such as bit ordering and such nomenclature for the MAC and all PHYs</a:t>
            </a:r>
          </a:p>
          <a:p>
            <a:pPr lvl="1"/>
            <a:r>
              <a:rPr lang="en-US" noProof="0" dirty="0" smtClean="0">
                <a:ea typeface="ＭＳ Ｐゴシック" charset="0"/>
                <a:cs typeface="ＭＳ Ｐゴシック" charset="0"/>
              </a:rPr>
              <a:t>Increases all normative clause numbers</a:t>
            </a:r>
          </a:p>
          <a:p>
            <a:r>
              <a:rPr lang="en-US" noProof="0" dirty="0" smtClean="0">
                <a:ea typeface="ＭＳ Ｐゴシック" charset="0"/>
                <a:cs typeface="ＭＳ Ｐゴシック" charset="0"/>
              </a:rPr>
              <a:t>Eliminating duplicative definitions, normative declarations, and behavior descriptions (e.g. state once and refer multiple times)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73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ustomShape 1"/>
          <p:cNvSpPr>
            <a:spLocks noChangeArrowheads="1"/>
          </p:cNvSpPr>
          <p:nvPr/>
        </p:nvSpPr>
        <p:spPr bwMode="auto">
          <a:xfrm>
            <a:off x="1295400" y="274638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="ctr" anchorCtr="1"/>
          <a:lstStyle/>
          <a:p>
            <a:pPr algn="ctr"/>
            <a:r>
              <a:rPr lang="en-US" sz="44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Standards life cycle – part 4</a:t>
            </a:r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1507" name="CustomShape 2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/>
          <a:lstStyle/>
          <a:p>
            <a:r>
              <a:rPr lang="en-US" sz="32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And then there is maintaining the standard</a:t>
            </a:r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914400" lvl="1" indent="-457200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Respond to request for interpretation</a:t>
            </a:r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914400" lvl="1" indent="-457200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Keep the standard current by producing amendments and corrigenda (corrections)</a:t>
            </a:r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914400" lvl="1" indent="-457200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Renew the life of the standard with reaffirmation or revision</a:t>
            </a:r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914400" lvl="1" indent="-457200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When the standard is out of date, withdraw it.</a:t>
            </a:r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7E1A-530A-1841-98B8-680228378FDC}" type="slidenum">
              <a:rPr lang="en-US" smtClean="0"/>
              <a:t>30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295400" y="274638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Voting and membership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700"/>
              </a:spcBef>
              <a:buSzPct val="100000"/>
              <a:buFont typeface="Arial" pitchFamily="34" charset="0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Voters have responsibility to vote on letter ballots</a:t>
            </a:r>
          </a:p>
          <a:p>
            <a:pPr marL="339725" indent="-339725">
              <a:lnSpc>
                <a:spcPct val="80000"/>
              </a:lnSpc>
              <a:spcBef>
                <a:spcPts val="700"/>
              </a:spcBef>
              <a:buSzPct val="100000"/>
              <a:buFont typeface="Arial" pitchFamily="34" charset="0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Three levels of voting occur in IEEE 802 standards development:</a:t>
            </a:r>
          </a:p>
          <a:p>
            <a:pPr marL="739775" lvl="1" indent="-282575">
              <a:lnSpc>
                <a:spcPct val="80000"/>
              </a:lnSpc>
              <a:spcBef>
                <a:spcPts val="600"/>
              </a:spcBef>
              <a:buSzPct val="100000"/>
              <a:buFont typeface="Arial" pitchFamily="34" charset="0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Sponsor ballot </a:t>
            </a:r>
          </a:p>
          <a:p>
            <a:pPr marL="1139825" lvl="2" indent="-225425">
              <a:lnSpc>
                <a:spcPct val="8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Open to all interested parties</a:t>
            </a:r>
          </a:p>
          <a:p>
            <a:pPr marL="1597025" lvl="3" indent="-225425">
              <a:lnSpc>
                <a:spcPct val="80000"/>
              </a:lnSpc>
              <a:spcBef>
                <a:spcPts val="450"/>
              </a:spcBef>
              <a:buSzPct val="100000"/>
              <a:buFont typeface="Arial" pitchFamily="34" charset="0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Via IEEE SA-membership or paying a per ballot fee</a:t>
            </a:r>
          </a:p>
          <a:p>
            <a:pPr marL="1139825" lvl="2" indent="-225425">
              <a:lnSpc>
                <a:spcPct val="8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Participation requires an IEEE Web Account</a:t>
            </a:r>
          </a:p>
          <a:p>
            <a:pPr marL="739775" lvl="1" indent="-282575">
              <a:lnSpc>
                <a:spcPct val="80000"/>
              </a:lnSpc>
              <a:spcBef>
                <a:spcPts val="600"/>
              </a:spcBef>
              <a:buSzPct val="100000"/>
              <a:buFont typeface="Arial" pitchFamily="34" charset="0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Working group </a:t>
            </a:r>
          </a:p>
          <a:p>
            <a:pPr marL="1139825" lvl="2" indent="-225425">
              <a:lnSpc>
                <a:spcPct val="8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Requirements on next page</a:t>
            </a:r>
          </a:p>
          <a:p>
            <a:pPr marL="739775" lvl="1" indent="-282575">
              <a:lnSpc>
                <a:spcPct val="80000"/>
              </a:lnSpc>
              <a:spcBef>
                <a:spcPts val="600"/>
              </a:spcBef>
              <a:buSzPct val="100000"/>
              <a:buFont typeface="Arial" pitchFamily="34" charset="0"/>
              <a:buChar char="–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Task force or task group</a:t>
            </a:r>
          </a:p>
          <a:p>
            <a:pPr marL="1139825" lvl="2" indent="-225425">
              <a:lnSpc>
                <a:spcPct val="8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Requirements vary – consult Working group.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ustomShape 1"/>
          <p:cNvSpPr>
            <a:spLocks noChangeArrowheads="1"/>
          </p:cNvSpPr>
          <p:nvPr/>
        </p:nvSpPr>
        <p:spPr bwMode="auto">
          <a:xfrm>
            <a:off x="1295400" y="190500"/>
            <a:ext cx="739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="ctr" anchorCtr="1"/>
          <a:lstStyle/>
          <a:p>
            <a:pPr algn="ctr"/>
            <a:r>
              <a:rPr lang="en-US" sz="40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Acquiring Working Group </a:t>
            </a:r>
            <a:endParaRPr lang="en-US" sz="4000" dirty="0" smtClean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voting </a:t>
            </a:r>
            <a:r>
              <a:rPr lang="en-US" sz="40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membership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3555" name="CustomShape 2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/>
          <a:lstStyle/>
          <a:p>
            <a:pPr marL="457200" indent="-457200">
              <a:buSzPct val="100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Participating at a meeting = at least 75% presence.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457200" indent="-457200">
              <a:buSzPct val="100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For a new Working Group, persons participating in the initial meeting become members.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457200" indent="-457200">
              <a:buSzPct val="100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For an existing Working Group, after attending 2 of last 4 plenary sessions or 1 plenary and 1 interim, membership starts at the next plenary attended. 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2262-E3F3-FB42-80A8-4243E420D183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ustomShape 1"/>
          <p:cNvSpPr>
            <a:spLocks noChangeArrowheads="1"/>
          </p:cNvSpPr>
          <p:nvPr/>
        </p:nvSpPr>
        <p:spPr bwMode="auto">
          <a:xfrm>
            <a:off x="1295400" y="190500"/>
            <a:ext cx="739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="ctr" anchorCtr="1"/>
          <a:lstStyle/>
          <a:p>
            <a:pPr algn="ctr"/>
            <a:r>
              <a:rPr lang="en-US" sz="400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Retaining Working Group voting membership</a:t>
            </a:r>
            <a:endParaRPr lang="en-US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4579" name="CustomShape 2"/>
          <p:cNvSpPr>
            <a:spLocks noChangeArrowheads="1"/>
          </p:cNvSpPr>
          <p:nvPr/>
        </p:nvSpPr>
        <p:spPr bwMode="auto">
          <a:xfrm>
            <a:off x="381000" y="1600200"/>
            <a:ext cx="8305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/>
          <a:lstStyle/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Participate in 2 of the last 4 plenary 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sessions</a:t>
            </a:r>
            <a:endParaRPr lang="en-US" sz="2800" b="1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914400" lvl="1" indent="-457200">
              <a:spcAft>
                <a:spcPts val="600"/>
              </a:spcAft>
              <a:buSzPct val="100000"/>
              <a:buFont typeface="Arial" pitchFamily="34" charset="0"/>
              <a:buChar char="–"/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An interim may substitute for one of the 2 plenary sessions.</a:t>
            </a:r>
          </a:p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Return working Group letter ballots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Arial" pitchFamily="34" charset="0"/>
              <a:buChar char="–"/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Membership may be lost for failing to respond or responding abstain for reason other than “lack of technical expertise” to 2 of the last 3  ballots.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A214E-075F-274C-95A1-0869D457B539}" type="slidenum">
              <a:rPr lang="en-US" smtClean="0"/>
              <a:t>33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ustomShape 1"/>
          <p:cNvSpPr>
            <a:spLocks noChangeArrowheads="1"/>
          </p:cNvSpPr>
          <p:nvPr/>
        </p:nvSpPr>
        <p:spPr bwMode="auto">
          <a:xfrm>
            <a:off x="101600" y="38100"/>
            <a:ext cx="904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="ctr" anchorCtr="1"/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BTW: other 802.15.4 efforts underway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4579" name="CustomShape 2"/>
          <p:cNvSpPr>
            <a:spLocks noChangeArrowheads="1"/>
          </p:cNvSpPr>
          <p:nvPr/>
        </p:nvSpPr>
        <p:spPr bwMode="auto">
          <a:xfrm>
            <a:off x="190500" y="1282700"/>
            <a:ext cx="88646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/>
          <a:lstStyle/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TG4n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PHY amendment for China medical band (starting Sponsor Ballot)</a:t>
            </a:r>
          </a:p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TG4q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Ultra low power PHY – long life from a coin cell battery (WG letter ballot - recirculation)</a:t>
            </a:r>
          </a:p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TG4r</a:t>
            </a:r>
          </a:p>
          <a:p>
            <a:pPr marL="977900" lvl="2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Ranging – provide consistent MAC interface, and provide ranging techniques from existing PHYs (hearing use cases and collecting requirements)</a:t>
            </a:r>
          </a:p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TG4s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Spectrum resource utilization management (just started)</a:t>
            </a:r>
          </a:p>
          <a:p>
            <a:pPr marL="457200" indent="-457200"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F92B-FC15-9F45-8C95-5CCC0484A1A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745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ustomShape 1"/>
          <p:cNvSpPr>
            <a:spLocks noChangeArrowheads="1"/>
          </p:cNvSpPr>
          <p:nvPr/>
        </p:nvSpPr>
        <p:spPr bwMode="auto">
          <a:xfrm>
            <a:off x="101600" y="38100"/>
            <a:ext cx="904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 anchor="ctr" anchorCtr="1"/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BTW: other 802.15 efforts underway that are complementary to 802.15.4</a:t>
            </a:r>
            <a:endParaRPr lang="en-US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4579" name="CustomShape 2"/>
          <p:cNvSpPr>
            <a:spLocks noChangeArrowheads="1"/>
          </p:cNvSpPr>
          <p:nvPr/>
        </p:nvSpPr>
        <p:spPr bwMode="auto">
          <a:xfrm>
            <a:off x="190500" y="1282700"/>
            <a:ext cx="88646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4997" rIns="90004" bIns="44997"/>
          <a:lstStyle/>
          <a:p>
            <a:pPr>
              <a:spcAft>
                <a:spcPts val="600"/>
              </a:spcAft>
              <a:buSzPct val="100000"/>
            </a:pP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802.15.9</a:t>
            </a:r>
            <a:endParaRPr lang="en-US" sz="2800" b="1" dirty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project will provide a Recommended Practice for the transport of </a:t>
            </a:r>
            <a:r>
              <a:rPr lang="en-US" sz="2400" dirty="0" smtClean="0"/>
              <a:t>KMP datagrams </a:t>
            </a:r>
            <a:r>
              <a:rPr lang="en-US" sz="2400" dirty="0"/>
              <a:t>within </a:t>
            </a:r>
            <a:r>
              <a:rPr lang="en-US" sz="2400" dirty="0" smtClean="0"/>
              <a:t>802.15.4. </a:t>
            </a:r>
            <a:r>
              <a:rPr lang="en-US" sz="2400" dirty="0"/>
              <a:t>It will also provide guidelines for KMPs like IETF's HIP, IKEv2, IEEE </a:t>
            </a:r>
            <a:r>
              <a:rPr lang="en-US" sz="2400" dirty="0" err="1"/>
              <a:t>Std</a:t>
            </a:r>
            <a:r>
              <a:rPr lang="en-US" sz="2400" dirty="0"/>
              <a:t> 802.1X, </a:t>
            </a:r>
            <a:r>
              <a:rPr lang="en-US" sz="2400" dirty="0" smtClean="0"/>
              <a:t>and 4</a:t>
            </a:r>
            <a:r>
              <a:rPr lang="en-US" sz="2400" dirty="0"/>
              <a:t>-Way-Handshake</a:t>
            </a:r>
            <a:r>
              <a:rPr lang="en-US" sz="2400" dirty="0" smtClean="0"/>
              <a:t>. Status of this group is that they are in WG letter ballot which ends 11 December 2014</a:t>
            </a:r>
            <a:endParaRPr lang="en-US" sz="2400" dirty="0" smtClean="0"/>
          </a:p>
          <a:p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DejaVu Sans" pitchFamily="34" charset="0"/>
              </a:rPr>
              <a:t>802.15.10</a:t>
            </a:r>
          </a:p>
          <a:p>
            <a:pPr marL="342900" lvl="1" indent="-342900"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400" dirty="0"/>
              <a:t>The end work product of </a:t>
            </a:r>
            <a:r>
              <a:rPr lang="en-US" sz="2400" dirty="0" smtClean="0"/>
              <a:t>TG10, </a:t>
            </a:r>
            <a:r>
              <a:rPr lang="en-US" sz="2400" dirty="0"/>
              <a:t>Layer 2 Routing (L2R</a:t>
            </a:r>
            <a:r>
              <a:rPr lang="en-US" sz="2400" dirty="0" smtClean="0"/>
              <a:t>), </a:t>
            </a:r>
            <a:r>
              <a:rPr lang="en-US" sz="2400" dirty="0"/>
              <a:t>is the generation of a recommended practice for routing packets in dynamically changing 802.15.4 wireless networks</a:t>
            </a:r>
            <a:r>
              <a:rPr lang="en-US" sz="2400" dirty="0" smtClean="0"/>
              <a:t>.  Status of this group is that the proposers have merged their proposals into a single document.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DejaVu Sans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7424-66B1-8048-B1C3-2859480CF46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326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43" y="472241"/>
            <a:ext cx="8630655" cy="1470025"/>
          </a:xfrm>
        </p:spPr>
        <p:txBody>
          <a:bodyPr/>
          <a:lstStyle/>
          <a:p>
            <a:r>
              <a:rPr lang="en-US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IG 6TISCH reflector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229" y="1800225"/>
            <a:ext cx="8050679" cy="4384675"/>
          </a:xfrm>
        </p:spPr>
        <p:txBody>
          <a:bodyPr>
            <a:normAutofit/>
          </a:bodyPr>
          <a:lstStyle/>
          <a:p>
            <a:endParaRPr lang="en-US" sz="2400" dirty="0" smtClean="0">
              <a:hlinkClick r:id="rId2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ln>
                  <a:solidFill>
                    <a:srgbClr val="0000FF"/>
                  </a:solidFill>
                </a:ln>
                <a:hlinkClick r:id="rId3"/>
              </a:rPr>
              <a:t>stds-802-15-ig6t@</a:t>
            </a:r>
            <a:r>
              <a:rPr lang="en-US" sz="4000" b="1" dirty="0" smtClean="0">
                <a:ln>
                  <a:solidFill>
                    <a:srgbClr val="0000FF"/>
                  </a:solidFill>
                </a:ln>
                <a:hlinkClick r:id="rId3"/>
              </a:rPr>
              <a:t>listserv.ieee.org</a:t>
            </a:r>
            <a:endParaRPr lang="en-US" sz="4000" dirty="0" smtClean="0">
              <a:ln>
                <a:solidFill>
                  <a:srgbClr val="0000FF"/>
                </a:solidFill>
              </a:ln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dirty="0" smtClean="0">
                <a:ln>
                  <a:solidFill>
                    <a:srgbClr val="0000FF"/>
                  </a:solidFill>
                </a:ln>
                <a:hlinkClick r:id="rId2"/>
              </a:rPr>
              <a:t>http</a:t>
            </a:r>
            <a:r>
              <a:rPr lang="en-US" sz="4000" dirty="0">
                <a:ln>
                  <a:solidFill>
                    <a:srgbClr val="0000FF"/>
                  </a:solidFill>
                </a:ln>
                <a:hlinkClick r:id="rId2"/>
              </a:rPr>
              <a:t>://grouper.ieee.org/groups/802/15/pub/</a:t>
            </a:r>
            <a:r>
              <a:rPr lang="en-US" sz="4000" dirty="0" smtClean="0">
                <a:ln>
                  <a:solidFill>
                    <a:srgbClr val="0000FF"/>
                  </a:solidFill>
                </a:ln>
                <a:hlinkClick r:id="rId2"/>
              </a:rPr>
              <a:t>Subscribe.html</a:t>
            </a:r>
            <a:endParaRPr lang="en-US" sz="4000" dirty="0" smtClean="0">
              <a:ln>
                <a:solidFill>
                  <a:srgbClr val="0000FF"/>
                </a:solidFill>
              </a:ln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dirty="0" smtClean="0">
                <a:ln>
                  <a:solidFill>
                    <a:srgbClr val="0000FF"/>
                  </a:solidFill>
                </a:ln>
              </a:rPr>
              <a:t>Next Session: </a:t>
            </a:r>
            <a:r>
              <a:rPr lang="en-US" sz="4000" dirty="0"/>
              <a:t>January 11-16, 2015, Hyatt Regency Atlanta, Atlanta, GA</a:t>
            </a:r>
            <a:r>
              <a:rPr lang="en-US" sz="4000" dirty="0" smtClean="0"/>
              <a:t> </a:t>
            </a:r>
          </a:p>
          <a:p>
            <a:pPr marL="457200" indent="-457200" algn="l">
              <a:buFont typeface="Arial"/>
              <a:buChar char="•"/>
            </a:pPr>
            <a:endParaRPr lang="en-US" dirty="0">
              <a:ln>
                <a:solidFill>
                  <a:srgbClr val="0000FF"/>
                </a:solidFill>
              </a:ln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9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noProof="0" smtClean="0"/>
              <a:t>ID Management Process</a:t>
            </a:r>
            <a:br>
              <a:rPr lang="en-US" b="1" noProof="0" smtClean="0"/>
            </a:b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0" y="1003142"/>
            <a:ext cx="8883734" cy="5766951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buNone/>
            </a:pPr>
            <a:r>
              <a:rPr lang="en-US" b="1" noProof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IEEE 802.15 WG Assigned Numbers Authority</a:t>
            </a:r>
          </a:p>
          <a:p>
            <a:r>
              <a:rPr lang="en-US" noProof="0" dirty="0"/>
              <a:t>The objective of the Assigned Numbers Authority (ANA) is to conserve and allocate identifier values in the IEEE 802.15 standards and approved </a:t>
            </a:r>
            <a:r>
              <a:rPr lang="en-US" noProof="0" dirty="0" smtClean="0"/>
              <a:t>amendments.</a:t>
            </a:r>
          </a:p>
          <a:p>
            <a:r>
              <a:rPr lang="en-US" noProof="0" dirty="0"/>
              <a:t>A limited number of numbers may be assigned to allow </a:t>
            </a:r>
            <a:r>
              <a:rPr lang="en-US" dirty="0"/>
              <a:t>non-IEEE 802 standards </a:t>
            </a:r>
            <a:r>
              <a:rPr lang="en-US" noProof="0" dirty="0" smtClean="0"/>
              <a:t>development organizations (SDO) </a:t>
            </a:r>
            <a:r>
              <a:rPr lang="en-US" noProof="0" dirty="0"/>
              <a:t>to extend the use of IEEE </a:t>
            </a:r>
            <a:r>
              <a:rPr lang="en-US" noProof="0" dirty="0" smtClean="0"/>
              <a:t>802.15.4</a:t>
            </a:r>
            <a:endParaRPr lang="en-US" noProof="0" dirty="0"/>
          </a:p>
          <a:p>
            <a:r>
              <a:rPr lang="en-US" noProof="0" dirty="0"/>
              <a:t>Only the following categories of IDs may be assigned for IEEE </a:t>
            </a:r>
            <a:r>
              <a:rPr lang="en-US" noProof="0" dirty="0" smtClean="0"/>
              <a:t>Std. </a:t>
            </a:r>
            <a:r>
              <a:rPr lang="en-US" noProof="0" dirty="0"/>
              <a:t>802.15.4:</a:t>
            </a:r>
          </a:p>
          <a:p>
            <a:pPr lvl="1"/>
            <a:r>
              <a:rPr lang="en-US" noProof="0" dirty="0"/>
              <a:t>Frame Extension ID</a:t>
            </a:r>
          </a:p>
          <a:p>
            <a:pPr lvl="1"/>
            <a:r>
              <a:rPr lang="en-US" noProof="0" dirty="0"/>
              <a:t>Header Information Element (IE) Element ID</a:t>
            </a:r>
          </a:p>
          <a:p>
            <a:pPr lvl="1"/>
            <a:r>
              <a:rPr lang="en-US" noProof="0" dirty="0"/>
              <a:t>Payload IE Group ID </a:t>
            </a:r>
          </a:p>
          <a:p>
            <a:r>
              <a:rPr lang="en-US" noProof="0" dirty="0"/>
              <a:t>Only one number shall be assigned to </a:t>
            </a:r>
            <a:r>
              <a:rPr lang="en-US" noProof="0" dirty="0" smtClean="0"/>
              <a:t>a non-IEEE 802 </a:t>
            </a:r>
            <a:r>
              <a:rPr lang="en-US" noProof="0" dirty="0"/>
              <a:t>SDO from an ID category.  The non-IEEE 802 </a:t>
            </a:r>
            <a:r>
              <a:rPr lang="en-US" noProof="0" dirty="0" smtClean="0"/>
              <a:t>SDO </a:t>
            </a:r>
            <a:r>
              <a:rPr lang="en-US" noProof="0" dirty="0"/>
              <a:t>is responsible to create a method for sub-typing that would prevent the need for an additional ID</a:t>
            </a:r>
            <a:r>
              <a:rPr lang="en-US" noProof="0" dirty="0" smtClean="0"/>
              <a:t>.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7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noProof="0" smtClean="0"/>
              <a:t>Frame ID Extension</a:t>
            </a:r>
            <a:br>
              <a:rPr lang="en-US" b="1" noProof="0" smtClean="0"/>
            </a:b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830"/>
            <a:ext cx="854161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noProof="0"/>
              <a:t>000 Beacon</a:t>
            </a:r>
          </a:p>
          <a:p>
            <a:r>
              <a:rPr lang="en-US" noProof="0"/>
              <a:t>001 Data</a:t>
            </a:r>
          </a:p>
          <a:p>
            <a:r>
              <a:rPr lang="en-US" noProof="0"/>
              <a:t>010 Acknowledgment</a:t>
            </a:r>
          </a:p>
          <a:p>
            <a:r>
              <a:rPr lang="en-US" noProof="0"/>
              <a:t>011 MAC command</a:t>
            </a:r>
          </a:p>
          <a:p>
            <a:r>
              <a:rPr lang="en-US" noProof="0">
                <a:solidFill>
                  <a:srgbClr val="0000FF"/>
                </a:solidFill>
              </a:rPr>
              <a:t>100 Reserved</a:t>
            </a:r>
          </a:p>
          <a:p>
            <a:r>
              <a:rPr lang="en-US" noProof="0"/>
              <a:t>101 Multipurpose</a:t>
            </a:r>
          </a:p>
          <a:p>
            <a:r>
              <a:rPr lang="en-US" noProof="0"/>
              <a:t>110 Fragment or </a:t>
            </a:r>
            <a:r>
              <a:rPr lang="en-US" noProof="0" smtClean="0"/>
              <a:t>Frak1 (use limited to LECIM DSSS PHY)</a:t>
            </a:r>
            <a:endParaRPr lang="en-US" noProof="0"/>
          </a:p>
          <a:p>
            <a:r>
              <a:rPr lang="en-US" noProof="0">
                <a:solidFill>
                  <a:srgbClr val="0000FF"/>
                </a:solidFill>
              </a:rPr>
              <a:t>111 </a:t>
            </a:r>
            <a:r>
              <a:rPr lang="en-US" noProof="0" smtClean="0">
                <a:solidFill>
                  <a:srgbClr val="0000FF"/>
                </a:solidFill>
              </a:rPr>
              <a:t>Extended (indicates next 3 bits are frame extensions</a:t>
            </a:r>
          </a:p>
          <a:p>
            <a:pPr lvl="1"/>
            <a:r>
              <a:rPr lang="en-US" noProof="0">
                <a:solidFill>
                  <a:srgbClr val="0000FF"/>
                </a:solidFill>
              </a:rPr>
              <a:t>000-011 Reserved</a:t>
            </a:r>
          </a:p>
          <a:p>
            <a:pPr lvl="1"/>
            <a:r>
              <a:rPr lang="en-US" noProof="0">
                <a:solidFill>
                  <a:srgbClr val="0000FF"/>
                </a:solidFill>
              </a:rPr>
              <a:t>111 Assigned to Telecommunications Industry Association (TIA)</a:t>
            </a:r>
            <a:endParaRPr lang="en-US" noProof="0" smtClean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8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14" y="264406"/>
            <a:ext cx="8229600" cy="1008769"/>
          </a:xfrm>
        </p:spPr>
        <p:txBody>
          <a:bodyPr>
            <a:normAutofit fontScale="90000"/>
          </a:bodyPr>
          <a:lstStyle/>
          <a:p>
            <a:r>
              <a:rPr lang="en-US" b="1" noProof="0" dirty="0" smtClean="0"/>
              <a:t>Information Element IDs</a:t>
            </a:r>
            <a:br>
              <a:rPr lang="en-US" b="1" noProof="0" dirty="0" smtClean="0"/>
            </a:br>
            <a:r>
              <a:rPr lang="en-US" sz="3600" b="1" dirty="0" smtClean="0"/>
              <a:t>(Note: ID #s have changed from 15.4e)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4" y="1289923"/>
            <a:ext cx="8686008" cy="5448300"/>
          </a:xfrm>
        </p:spPr>
        <p:txBody>
          <a:bodyPr>
            <a:normAutofit fontScale="70000" lnSpcReduction="20000"/>
          </a:bodyPr>
          <a:lstStyle/>
          <a:p>
            <a:r>
              <a:rPr lang="en-US" sz="4000" noProof="0" dirty="0" smtClean="0"/>
              <a:t>Header IE IDs:</a:t>
            </a:r>
          </a:p>
          <a:p>
            <a:pPr lvl="1"/>
            <a:r>
              <a:rPr lang="en-US" sz="4000" noProof="0" dirty="0" smtClean="0"/>
              <a:t>0x00 Vendor Specific (1</a:t>
            </a:r>
            <a:r>
              <a:rPr lang="en-US" sz="4000" baseline="30000" noProof="0" dirty="0" smtClean="0"/>
              <a:t>st</a:t>
            </a:r>
            <a:r>
              <a:rPr lang="en-US" sz="4000" noProof="0" dirty="0" smtClean="0"/>
              <a:t> 3 bytes are vendor’s OUI)</a:t>
            </a:r>
          </a:p>
          <a:p>
            <a:pPr lvl="1"/>
            <a:r>
              <a:rPr lang="en-US" sz="4000" noProof="0" dirty="0" smtClean="0"/>
              <a:t>0x01–0x18, 0x1f-0x20, 0x2a-0x7d reserved</a:t>
            </a:r>
          </a:p>
          <a:p>
            <a:pPr lvl="1"/>
            <a:r>
              <a:rPr lang="en-US" sz="4000" noProof="0" dirty="0" smtClean="0"/>
              <a:t>0x7e Header Termination 1 IE </a:t>
            </a:r>
          </a:p>
          <a:p>
            <a:pPr lvl="1"/>
            <a:r>
              <a:rPr lang="en-US" sz="4000" noProof="0" dirty="0" smtClean="0"/>
              <a:t>0x7f  Header Termination 2 IE</a:t>
            </a:r>
          </a:p>
          <a:p>
            <a:pPr lvl="1"/>
            <a:r>
              <a:rPr lang="en-US" sz="4000" noProof="0" dirty="0" smtClean="0"/>
              <a:t>0x80–0xff reserved</a:t>
            </a:r>
          </a:p>
          <a:p>
            <a:r>
              <a:rPr lang="en-US" sz="4000" noProof="0" dirty="0" smtClean="0"/>
              <a:t>Payload IE IDs:</a:t>
            </a:r>
          </a:p>
          <a:p>
            <a:pPr lvl="1"/>
            <a:r>
              <a:rPr lang="en-US" sz="4000" noProof="0" dirty="0" smtClean="0"/>
              <a:t>0x0 Encapsulated Service Data Unit (ESDU)</a:t>
            </a:r>
          </a:p>
          <a:p>
            <a:pPr lvl="1"/>
            <a:r>
              <a:rPr lang="en-US" sz="4000" noProof="0" dirty="0" smtClean="0"/>
              <a:t>0x1 MLME (Nested, sub-IDs</a:t>
            </a:r>
            <a:r>
              <a:rPr lang="en-US" sz="4000" dirty="0" smtClean="0"/>
              <a:t> have assignments</a:t>
            </a:r>
            <a:r>
              <a:rPr lang="en-US" sz="4000" noProof="0" dirty="0" smtClean="0"/>
              <a:t>) </a:t>
            </a:r>
          </a:p>
          <a:p>
            <a:pPr lvl="1"/>
            <a:r>
              <a:rPr lang="en-US" sz="4000" noProof="0" dirty="0" smtClean="0"/>
              <a:t>0x2 Vendor Specific </a:t>
            </a:r>
          </a:p>
          <a:p>
            <a:pPr lvl="1"/>
            <a:r>
              <a:rPr lang="en-US" sz="4000" noProof="0" dirty="0" smtClean="0"/>
              <a:t>0x3–0xe Reserved</a:t>
            </a:r>
          </a:p>
          <a:p>
            <a:pPr lvl="1"/>
            <a:r>
              <a:rPr lang="en-US" sz="4000" noProof="0" dirty="0" smtClean="0"/>
              <a:t>0xf Payload termination</a:t>
            </a:r>
          </a:p>
          <a:p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6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noProof="0" smtClean="0"/>
              <a:t>Extinct Terms</a:t>
            </a:r>
            <a:br>
              <a:rPr lang="en-US" b="1" noProof="0" smtClean="0"/>
            </a:br>
            <a:r>
              <a:rPr lang="en-US" sz="3600" noProof="0" smtClean="0"/>
              <a:t>attributes, constants, PIBs that are gone</a:t>
            </a:r>
            <a:br>
              <a:rPr lang="en-US" sz="3600" noProof="0" smtClean="0"/>
            </a:br>
            <a:endParaRPr lang="en-US" sz="3600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noProof="0" dirty="0" err="1" smtClean="0"/>
              <a:t>phyCCATimeMethod</a:t>
            </a:r>
            <a:endParaRPr lang="en-US" noProof="0" dirty="0"/>
          </a:p>
          <a:p>
            <a:pPr marL="342900" lvl="1" indent="-342900">
              <a:buFont typeface="Arial"/>
              <a:buChar char="•"/>
            </a:pPr>
            <a:r>
              <a:rPr lang="en-US" noProof="0" dirty="0" err="1" smtClean="0"/>
              <a:t>macMinLIFSPeriod</a:t>
            </a:r>
            <a:endParaRPr lang="en-US" noProof="0" dirty="0"/>
          </a:p>
          <a:p>
            <a:pPr marL="342900" lvl="1" indent="-342900">
              <a:buFont typeface="Arial"/>
              <a:buChar char="•"/>
            </a:pPr>
            <a:r>
              <a:rPr lang="en-US" noProof="0" dirty="0" err="1" smtClean="0"/>
              <a:t>macMinSIFSPeriod</a:t>
            </a:r>
            <a:endParaRPr lang="en-US" noProof="0" dirty="0" smtClean="0"/>
          </a:p>
          <a:p>
            <a:pPr marL="342900" lvl="1" indent="-342900">
              <a:buFont typeface="Arial"/>
              <a:buChar char="•"/>
            </a:pPr>
            <a:r>
              <a:rPr lang="en-US" noProof="0" dirty="0" err="1" smtClean="0"/>
              <a:t>macEnhAckWaitDuration</a:t>
            </a:r>
            <a:endParaRPr lang="en-US" noProof="0" dirty="0" smtClean="0"/>
          </a:p>
          <a:p>
            <a:pPr marL="342900" lvl="1" indent="-342900">
              <a:buFont typeface="Arial"/>
              <a:buChar char="•"/>
            </a:pPr>
            <a:r>
              <a:rPr lang="en-US" noProof="0" dirty="0" err="1" smtClean="0"/>
              <a:t>macMaxFrameTotalWaitTime</a:t>
            </a:r>
            <a:endParaRPr lang="en-US" noProof="0" dirty="0" smtClean="0"/>
          </a:p>
          <a:p>
            <a:pPr marL="342900" lvl="1" indent="-342900">
              <a:buFont typeface="Arial"/>
              <a:buChar char="•"/>
            </a:pPr>
            <a:r>
              <a:rPr lang="en-US" noProof="0" dirty="0" err="1" smtClean="0"/>
              <a:t>macTxControlActiveDuration</a:t>
            </a:r>
            <a:endParaRPr lang="en-US" noProof="0" dirty="0" smtClean="0"/>
          </a:p>
          <a:p>
            <a:pPr marL="342900" lvl="1" indent="-342900">
              <a:buFont typeface="Arial"/>
              <a:buChar char="•"/>
            </a:pPr>
            <a:r>
              <a:rPr lang="en-US" noProof="0" dirty="0" err="1" smtClean="0"/>
              <a:t>macTxControlPauseDuration</a:t>
            </a:r>
            <a:endParaRPr lang="en-US" b="1" noProof="0" dirty="0"/>
          </a:p>
          <a:p>
            <a:pPr marL="342900" lvl="1" indent="-342900">
              <a:buFont typeface="Arial"/>
              <a:buChar char="•"/>
            </a:pPr>
            <a:endParaRPr lang="en-US" noProof="0" dirty="0"/>
          </a:p>
          <a:p>
            <a:endParaRPr lang="en-US" sz="2800" noProof="0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9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95" y="372338"/>
            <a:ext cx="8808179" cy="1143000"/>
          </a:xfrm>
        </p:spPr>
        <p:txBody>
          <a:bodyPr>
            <a:normAutofit fontScale="90000"/>
          </a:bodyPr>
          <a:lstStyle/>
          <a:p>
            <a:r>
              <a:rPr lang="en-US" b="1" noProof="0" smtClean="0"/>
              <a:t>Endangered Terms</a:t>
            </a:r>
            <a:br>
              <a:rPr lang="en-US" b="1" noProof="0" smtClean="0"/>
            </a:br>
            <a:r>
              <a:rPr lang="en-US" sz="3600" noProof="0" smtClean="0"/>
              <a:t>attributes, constants, PIBs that are on their way out</a:t>
            </a:r>
            <a:endParaRPr lang="en-US" sz="3600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i="1" noProof="0" dirty="0" err="1" smtClean="0"/>
              <a:t>phyPHRDuration</a:t>
            </a:r>
            <a:r>
              <a:rPr lang="en-US" noProof="0" dirty="0" smtClean="0"/>
              <a:t> (not used)</a:t>
            </a:r>
          </a:p>
          <a:p>
            <a:pPr marL="342900" lvl="1" indent="-342900">
              <a:buFont typeface="Arial"/>
              <a:buChar char="•"/>
            </a:pPr>
            <a:r>
              <a:rPr lang="en-US" i="1" noProof="0" dirty="0" err="1" smtClean="0"/>
              <a:t>phyCCADuration</a:t>
            </a:r>
            <a:r>
              <a:rPr lang="en-US" noProof="0" dirty="0" smtClean="0"/>
              <a:t> (used only for 920 MHz band)</a:t>
            </a:r>
          </a:p>
          <a:p>
            <a:pPr marL="342900" lvl="1" indent="-342900">
              <a:buFont typeface="Arial"/>
              <a:buChar char="•"/>
            </a:pPr>
            <a:r>
              <a:rPr lang="en-US" i="1" noProof="0" dirty="0" err="1"/>
              <a:t>aMaxMACSafePayloadSize</a:t>
            </a:r>
            <a:r>
              <a:rPr lang="en-US" noProof="0" dirty="0"/>
              <a:t> (not a constant</a:t>
            </a:r>
            <a:r>
              <a:rPr lang="en-US" noProof="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i="1" noProof="0" dirty="0" err="1"/>
              <a:t>aMaxMPDUUnsecuredOverhead</a:t>
            </a:r>
            <a:r>
              <a:rPr lang="en-US" noProof="0" dirty="0"/>
              <a:t> </a:t>
            </a:r>
            <a:r>
              <a:rPr lang="en-US" noProof="0" dirty="0" smtClean="0"/>
              <a:t>(not a constant)</a:t>
            </a:r>
          </a:p>
          <a:p>
            <a:pPr marL="342900" lvl="1" indent="-342900">
              <a:buFont typeface="Arial"/>
              <a:buChar char="•"/>
            </a:pPr>
            <a:r>
              <a:rPr lang="en-US" i="1" noProof="0" dirty="0" err="1"/>
              <a:t>aMinMPDUOverhead</a:t>
            </a:r>
            <a:r>
              <a:rPr lang="en-US" noProof="0" dirty="0"/>
              <a:t> (not a constant</a:t>
            </a:r>
            <a:r>
              <a:rPr lang="en-US" noProof="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i="1" noProof="0" dirty="0" err="1"/>
              <a:t>macTxTotalDuration</a:t>
            </a:r>
            <a:r>
              <a:rPr lang="en-US" noProof="0" dirty="0"/>
              <a:t> </a:t>
            </a:r>
            <a:r>
              <a:rPr lang="en-US" noProof="0" dirty="0" smtClean="0"/>
              <a:t>(PIB is defined but not used)</a:t>
            </a:r>
            <a:endParaRPr lang="en-US" b="1" noProof="0" dirty="0"/>
          </a:p>
          <a:p>
            <a:pPr marL="342900" lvl="1" indent="-342900">
              <a:buFont typeface="Arial"/>
              <a:buChar char="•"/>
            </a:pPr>
            <a:endParaRPr lang="en-US" noProof="0" dirty="0"/>
          </a:p>
          <a:p>
            <a:endParaRPr lang="en-US" sz="2800" noProof="0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2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noProof="0" smtClean="0"/>
              <a:t>InterFrame Spacing (IFS)</a:t>
            </a:r>
            <a:br>
              <a:rPr lang="en-US" b="1" noProof="0" smtClean="0"/>
            </a:b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260"/>
            <a:ext cx="8448675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noProof="0" smtClean="0"/>
              <a:t>Previously: </a:t>
            </a:r>
          </a:p>
          <a:p>
            <a:r>
              <a:rPr lang="en-US" noProof="0" smtClean="0"/>
              <a:t>Short IFS (SIFS) and Long IFS (LIFS)</a:t>
            </a:r>
          </a:p>
          <a:p>
            <a:endParaRPr lang="en-US" noProof="0" smtClean="0"/>
          </a:p>
          <a:p>
            <a:pPr marL="0" indent="0">
              <a:buNone/>
            </a:pPr>
            <a:r>
              <a:rPr lang="en-US" noProof="0" smtClean="0">
                <a:ea typeface="ＭＳ Ｐゴシック" charset="0"/>
                <a:cs typeface="ＭＳ Ｐゴシック" charset="0"/>
              </a:rPr>
              <a:t>Now: SIFS, LIFS, and Ack IFS (AIFS) </a:t>
            </a:r>
          </a:p>
          <a:p>
            <a:r>
              <a:rPr lang="en-US" noProof="0" smtClean="0">
                <a:ea typeface="ＭＳ Ｐゴシック" charset="0"/>
                <a:cs typeface="ＭＳ Ｐゴシック" charset="0"/>
              </a:rPr>
              <a:t>LIFS = </a:t>
            </a:r>
            <a:r>
              <a:rPr lang="en-US" i="1" noProof="0" smtClean="0"/>
              <a:t>macLIFSPeriod </a:t>
            </a:r>
            <a:r>
              <a:rPr lang="en-US" noProof="0" smtClean="0"/>
              <a:t>= 40 symbols (except RCC)</a:t>
            </a:r>
            <a:endParaRPr lang="en-US" noProof="0"/>
          </a:p>
          <a:p>
            <a:r>
              <a:rPr lang="en-US" noProof="0" smtClean="0">
                <a:ea typeface="ＭＳ Ｐゴシック" charset="0"/>
                <a:cs typeface="ＭＳ Ｐゴシック" charset="0"/>
              </a:rPr>
              <a:t>SIFS = </a:t>
            </a:r>
            <a:r>
              <a:rPr lang="en-US" i="1" noProof="0" smtClean="0"/>
              <a:t>macSIFSPeriod = </a:t>
            </a:r>
            <a:r>
              <a:rPr lang="en-US" noProof="0" smtClean="0"/>
              <a:t>12 </a:t>
            </a:r>
            <a:r>
              <a:rPr lang="en-US" noProof="0"/>
              <a:t>symbols (except RCC</a:t>
            </a:r>
            <a:r>
              <a:rPr lang="en-US" noProof="0" smtClean="0"/>
              <a:t>)</a:t>
            </a:r>
            <a:endParaRPr lang="en-US" i="1" noProof="0"/>
          </a:p>
          <a:p>
            <a:r>
              <a:rPr lang="en-US" noProof="0" smtClean="0"/>
              <a:t>AIFS</a:t>
            </a:r>
            <a:r>
              <a:rPr lang="en-US" i="1" noProof="0" smtClean="0"/>
              <a:t> = </a:t>
            </a:r>
          </a:p>
          <a:p>
            <a:pPr lvl="1"/>
            <a:r>
              <a:rPr lang="en-US" noProof="0" smtClean="0"/>
              <a:t>1 </a:t>
            </a:r>
            <a:r>
              <a:rPr lang="en-US" noProof="0"/>
              <a:t>ms for the </a:t>
            </a:r>
            <a:r>
              <a:rPr lang="en-US" noProof="0" smtClean="0"/>
              <a:t>SUN PHYs</a:t>
            </a:r>
            <a:r>
              <a:rPr lang="en-US" noProof="0"/>
              <a:t>, LECIM PHYs or TVWS </a:t>
            </a:r>
            <a:r>
              <a:rPr lang="en-US" noProof="0" smtClean="0"/>
              <a:t>PHYs</a:t>
            </a:r>
          </a:p>
          <a:p>
            <a:pPr lvl="1"/>
            <a:r>
              <a:rPr lang="en-US" i="1" noProof="0" smtClean="0"/>
              <a:t>macSIFSPeriod </a:t>
            </a:r>
            <a:r>
              <a:rPr lang="en-US" noProof="0"/>
              <a:t>for all other PHYs</a:t>
            </a:r>
            <a:r>
              <a:rPr lang="en-US" noProof="0" smtClean="0"/>
              <a:t>.</a:t>
            </a:r>
            <a:endParaRPr lang="en-US" noProof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 Kinney, Kinney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9002-EF06-6B4E-826B-C875823D03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8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20409</TotalTime>
  <Words>2710</Words>
  <Application>Microsoft Macintosh PowerPoint</Application>
  <PresentationFormat>On-screen Show (4:3)</PresentationFormat>
  <Paragraphs>420</Paragraphs>
  <Slides>36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Summary of changes to IEEE Std. 802.15.4 revision   (12 Nov 2014)</vt:lpstr>
      <vt:lpstr>Editorial Changes </vt:lpstr>
      <vt:lpstr>ID Management Process </vt:lpstr>
      <vt:lpstr>Frame ID Extension </vt:lpstr>
      <vt:lpstr>Information Element IDs (Note: ID #s have changed from 15.4e)</vt:lpstr>
      <vt:lpstr>Extinct Terms attributes, constants, PIBs that are gone </vt:lpstr>
      <vt:lpstr>Endangered Terms attributes, constants, PIBs that are on their way out</vt:lpstr>
      <vt:lpstr>InterFrame Spacing (IFS) </vt:lpstr>
      <vt:lpstr>Changes within TSCH  </vt:lpstr>
      <vt:lpstr>CSMA-CA Flow Charts and Scope </vt:lpstr>
      <vt:lpstr>CSMA-CA Flow Charts and Scope (cont’d) </vt:lpstr>
      <vt:lpstr>TSCH CSMA-CA harmonization with Priority Channel Access (PCA)</vt:lpstr>
      <vt:lpstr>When is what used and how?</vt:lpstr>
      <vt:lpstr>Corrections to IEEE Std. 802.15.4 Security  Third time is the charm?</vt:lpstr>
      <vt:lpstr>Security Changes</vt:lpstr>
      <vt:lpstr>State Machines</vt:lpstr>
      <vt:lpstr>State Machine Figures</vt:lpstr>
      <vt:lpstr>Other Changes</vt:lpstr>
      <vt:lpstr>Protocol Implementation Conformance Statement (PICS)</vt:lpstr>
      <vt:lpstr>Updated Revision Schedule</vt:lpstr>
      <vt:lpstr>PowerPoint Presentation</vt:lpstr>
      <vt:lpstr>PowerPoint Presentation</vt:lpstr>
      <vt:lpstr>PowerPoint Presentation</vt:lpstr>
      <vt:lpstr>IEEE Project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IG 6TISCH reflector information</vt:lpstr>
    </vt:vector>
  </TitlesOfParts>
  <Manager/>
  <Company>Kinney Consulting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 information for 6tisch</dc:title>
  <dc:subject/>
  <dc:creator>Pat Kinney (pat.kinney@kinneyconsultingllc.com)</dc:creator>
  <cp:keywords/>
  <dc:description/>
  <cp:lastModifiedBy>Pat Kinney</cp:lastModifiedBy>
  <cp:revision>171</cp:revision>
  <dcterms:created xsi:type="dcterms:W3CDTF">2014-02-06T22:26:24Z</dcterms:created>
  <dcterms:modified xsi:type="dcterms:W3CDTF">2014-12-05T17:09:36Z</dcterms:modified>
  <cp:category/>
</cp:coreProperties>
</file>